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4">
  <p:sldMasterIdLst>
    <p:sldMasterId id="2147483648" r:id="rId1"/>
  </p:sldMasterIdLst>
  <p:sldIdLst>
    <p:sldId id="256" r:id="rId2"/>
    <p:sldId id="257" r:id="rId3"/>
    <p:sldId id="258" r:id="rId4"/>
    <p:sldId id="259" r:id="rId5"/>
    <p:sldId id="266" r:id="rId6"/>
    <p:sldId id="267" r:id="rId7"/>
    <p:sldId id="260" r:id="rId8"/>
    <p:sldId id="261" r:id="rId9"/>
    <p:sldId id="262" r:id="rId10"/>
    <p:sldId id="275" r:id="rId11"/>
    <p:sldId id="263" r:id="rId12"/>
    <p:sldId id="264" r:id="rId13"/>
    <p:sldId id="270" r:id="rId14"/>
    <p:sldId id="271" r:id="rId15"/>
    <p:sldId id="272" r:id="rId16"/>
    <p:sldId id="276" r:id="rId17"/>
    <p:sldId id="273" r:id="rId18"/>
    <p:sldId id="274" r:id="rId19"/>
    <p:sldId id="277" r:id="rId20"/>
    <p:sldId id="278" r:id="rId21"/>
    <p:sldId id="279" r:id="rId22"/>
    <p:sldId id="265" r:id="rId23"/>
    <p:sldId id="268" r:id="rId24"/>
    <p:sldId id="269" r:id="rId25"/>
    <p:sldId id="281" r:id="rId26"/>
    <p:sldId id="282" r:id="rId27"/>
    <p:sldId id="283" r:id="rId28"/>
    <p:sldId id="284" r:id="rId29"/>
    <p:sldId id="285"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6592E3F-4E47-4F88-9642-1B80198B020E}">
          <p14:sldIdLst>
            <p14:sldId id="256"/>
            <p14:sldId id="257"/>
            <p14:sldId id="258"/>
          </p14:sldIdLst>
        </p14:section>
        <p14:section name="latar belakang" id="{776A3550-1856-4BF9-9CA2-9A7D5435D069}">
          <p14:sldIdLst>
            <p14:sldId id="259"/>
            <p14:sldId id="266"/>
            <p14:sldId id="267"/>
          </p14:sldIdLst>
        </p14:section>
        <p14:section name="tujuan" id="{550CFE28-2B9D-4A40-AC9B-84D829B134B0}">
          <p14:sldIdLst>
            <p14:sldId id="260"/>
          </p14:sldIdLst>
        </p14:section>
        <p14:section name="perumusan masalah" id="{315C8C83-1E62-447F-87B7-562C3CAFFAAF}">
          <p14:sldIdLst>
            <p14:sldId id="261"/>
          </p14:sldIdLst>
        </p14:section>
        <p14:section name="batasan masalah" id="{23A2DDED-7599-4A25-9D15-D4FE7B759166}">
          <p14:sldIdLst>
            <p14:sldId id="262"/>
          </p14:sldIdLst>
        </p14:section>
        <p14:section name="TINJAUAN PUSTAKA" id="{AE08B4AC-58A0-403B-9DC1-C9B5B524750E}">
          <p14:sldIdLst>
            <p14:sldId id="275"/>
          </p14:sldIdLst>
        </p14:section>
        <p14:section name="METODOLOGI" id="{B2514C61-8D52-4722-B47F-93331A105F95}">
          <p14:sldIdLst>
            <p14:sldId id="263"/>
          </p14:sldIdLst>
        </p14:section>
        <p14:section name="perancangan sistem" id="{9D6E7222-01D7-4803-BA04-7E11BAC034F6}">
          <p14:sldIdLst>
            <p14:sldId id="264"/>
            <p14:sldId id="270"/>
            <p14:sldId id="271"/>
            <p14:sldId id="272"/>
            <p14:sldId id="276"/>
            <p14:sldId id="273"/>
            <p14:sldId id="274"/>
            <p14:sldId id="277"/>
            <p14:sldId id="278"/>
            <p14:sldId id="279"/>
          </p14:sldIdLst>
        </p14:section>
        <p14:section name="jadwal kegiatan" id="{92B16C1E-F78E-44DE-9AD6-1BFB820E0C4F}">
          <p14:sldIdLst>
            <p14:sldId id="265"/>
          </p14:sldIdLst>
        </p14:section>
        <p14:section name="rab" id="{5961E658-F0D4-4A21-8DBB-F160CCEF6CAC}">
          <p14:sldIdLst>
            <p14:sldId id="268"/>
            <p14:sldId id="269"/>
          </p14:sldIdLst>
        </p14:section>
        <p14:section name="mitra bsf" id="{B381C6FE-2854-4CA5-AAB3-E184B3A3F8D4}">
          <p14:sldIdLst>
            <p14:sldId id="281"/>
          </p14:sldIdLst>
        </p14:section>
        <p14:section name="mengenal bsf" id="{271205E7-4055-499C-B103-469DF9C3E84F}">
          <p14:sldIdLst>
            <p14:sldId id="282"/>
            <p14:sldId id="283"/>
            <p14:sldId id="284"/>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102FF"/>
    <a:srgbClr val="3838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err="1">
                <a:solidFill>
                  <a:schemeClr val="tx1"/>
                </a:solidFill>
              </a:rPr>
              <a:t>Komposisi</a:t>
            </a:r>
            <a:r>
              <a:rPr lang="en-US">
                <a:solidFill>
                  <a:schemeClr val="tx1"/>
                </a:solidFill>
              </a:rPr>
              <a:t> </a:t>
            </a:r>
            <a:r>
              <a:rPr lang="en-US" err="1">
                <a:solidFill>
                  <a:schemeClr val="tx1"/>
                </a:solidFill>
              </a:rPr>
              <a:t>Sampah</a:t>
            </a:r>
            <a:endParaRPr lang="en-US">
              <a:solidFill>
                <a:schemeClr val="tx1"/>
              </a:solidFill>
            </a:endParaRPr>
          </a:p>
        </c:rich>
      </c:tx>
      <c:layout>
        <c:manualLayout>
          <c:xMode val="edge"/>
          <c:yMode val="edge"/>
          <c:x val="0.14013236408271357"/>
          <c:y val="0"/>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Komposisi Sampah</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9421-4A4E-BEF7-B1916D9299D6}"/>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B3C8-44E2-BC33-6B5EC7D46AD1}"/>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B3C8-44E2-BC33-6B5EC7D46AD1}"/>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B3C8-44E2-BC33-6B5EC7D46AD1}"/>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B3C8-44E2-BC33-6B5EC7D46AD1}"/>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Sheet1!$A$2:$A$6</c:f>
              <c:strCache>
                <c:ptCount val="5"/>
                <c:pt idx="0">
                  <c:v>Sisa makanan</c:v>
                </c:pt>
                <c:pt idx="1">
                  <c:v>Plastik</c:v>
                </c:pt>
                <c:pt idx="2">
                  <c:v>Kayu</c:v>
                </c:pt>
                <c:pt idx="3">
                  <c:v>Kertas</c:v>
                </c:pt>
                <c:pt idx="4">
                  <c:v>Lainnya</c:v>
                </c:pt>
              </c:strCache>
            </c:strRef>
          </c:cat>
          <c:val>
            <c:numRef>
              <c:f>Sheet1!$B$2:$B$6</c:f>
              <c:numCache>
                <c:formatCode>0.00%</c:formatCode>
                <c:ptCount val="5"/>
                <c:pt idx="0">
                  <c:v>0.40100000000000002</c:v>
                </c:pt>
                <c:pt idx="1">
                  <c:v>0.17499999999999999</c:v>
                </c:pt>
                <c:pt idx="2" formatCode="0%">
                  <c:v>0.13</c:v>
                </c:pt>
                <c:pt idx="3">
                  <c:v>0.11899999999999999</c:v>
                </c:pt>
                <c:pt idx="4">
                  <c:v>0.17499999999999999</c:v>
                </c:pt>
              </c:numCache>
            </c:numRef>
          </c:val>
          <c:extLst>
            <c:ext xmlns:c16="http://schemas.microsoft.com/office/drawing/2014/chart" uri="{C3380CC4-5D6E-409C-BE32-E72D297353CC}">
              <c16:uniqueId val="{00000000-9421-4A4E-BEF7-B1916D9299D6}"/>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77280375813144719"/>
          <c:y val="0.36760026590600203"/>
          <c:w val="0.21134478976677326"/>
          <c:h val="0.26703893225394193"/>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a:t>11/8/2022</a:t>
            </a:fld>
            <a:endParaRPr lang="en-US"/>
          </a:p>
        </p:txBody>
      </p:sp>
      <p:sp>
        <p:nvSpPr>
          <p:cNvPr id="5" name="Footer Placeholder 4"/>
          <p:cNvSpPr>
            <a:spLocks noGrp="1"/>
          </p:cNvSpPr>
          <p:nvPr>
            <p:ph type="ftr" sz="quarter" idx="11"/>
          </p:nvPr>
        </p:nvSpPr>
        <p:spPr>
          <a:xfrm>
            <a:off x="1451579" y="329307"/>
            <a:ext cx="5626774" cy="309201"/>
          </a:xfrm>
        </p:spPr>
        <p:txBody>
          <a:bodyPr/>
          <a:lstStyle/>
          <a:p>
            <a:endParaRPr lang="en-US"/>
          </a:p>
        </p:txBody>
      </p:sp>
      <p:sp>
        <p:nvSpPr>
          <p:cNvPr id="6" name="Slide Number Placeholder 5"/>
          <p:cNvSpPr>
            <a:spLocks noGrp="1"/>
          </p:cNvSpPr>
          <p:nvPr>
            <p:ph type="sldNum" sz="quarter" idx="12"/>
          </p:nvPr>
        </p:nvSpPr>
        <p:spPr>
          <a:xfrm>
            <a:off x="476834" y="798973"/>
            <a:ext cx="811019" cy="503578"/>
          </a:xfrm>
        </p:spPr>
        <p:txBody>
          <a:bodyPr/>
          <a:lstStyle/>
          <a:p>
            <a:fld id="{6D22F896-40B5-4ADD-8801-0D06FADFA095}"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a:t>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488794"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6025" y="2821491"/>
            <a:ext cx="4488794"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a:t>11/8/2022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a:t>11/8/2022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a:t>11/8/2022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a:t>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US"/>
              <a:t>Click icon to add picture</a:t>
            </a:r>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a:pPr/>
              <a:t>11/8/2022</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8383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a:pPr/>
              <a:t>11/8/2022</a:t>
            </a:fld>
            <a:endParaRPr lang="en-US"/>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a:pPr/>
              <a:t>‹#›</a:t>
            </a:fld>
            <a:endParaRPr lang="en-US"/>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8.png"/><Relationship Id="rId7"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slide" Target="slide10.xml"/><Relationship Id="rId18" Type="http://schemas.openxmlformats.org/officeDocument/2006/relationships/image" Target="../media/image13.png"/><Relationship Id="rId3" Type="http://schemas.openxmlformats.org/officeDocument/2006/relationships/image" Target="../media/image5.png"/><Relationship Id="rId21" Type="http://schemas.openxmlformats.org/officeDocument/2006/relationships/slide" Target="slide23.xml"/><Relationship Id="rId7" Type="http://schemas.openxmlformats.org/officeDocument/2006/relationships/slide" Target="slide7.xml"/><Relationship Id="rId12" Type="http://schemas.openxmlformats.org/officeDocument/2006/relationships/image" Target="../media/image10.png"/><Relationship Id="rId17" Type="http://schemas.openxmlformats.org/officeDocument/2006/relationships/slide" Target="slide12.xml"/><Relationship Id="rId25" Type="http://schemas.openxmlformats.org/officeDocument/2006/relationships/slide" Target="slide26.xml"/><Relationship Id="rId2" Type="http://schemas.openxmlformats.org/officeDocument/2006/relationships/image" Target="../media/image4.png"/><Relationship Id="rId16" Type="http://schemas.openxmlformats.org/officeDocument/2006/relationships/image" Target="../media/image12.png"/><Relationship Id="rId20"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slide" Target="slide9.xml"/><Relationship Id="rId24" Type="http://schemas.openxmlformats.org/officeDocument/2006/relationships/image" Target="../media/image16.png"/><Relationship Id="rId5" Type="http://schemas.openxmlformats.org/officeDocument/2006/relationships/slide" Target="slide4.xml"/><Relationship Id="rId15" Type="http://schemas.openxmlformats.org/officeDocument/2006/relationships/slide" Target="slide11.xml"/><Relationship Id="rId23" Type="http://schemas.openxmlformats.org/officeDocument/2006/relationships/slide" Target="slide25.xml"/><Relationship Id="rId10" Type="http://schemas.openxmlformats.org/officeDocument/2006/relationships/image" Target="../media/image9.png"/><Relationship Id="rId19" Type="http://schemas.openxmlformats.org/officeDocument/2006/relationships/slide" Target="slide22.xml"/><Relationship Id="rId4" Type="http://schemas.openxmlformats.org/officeDocument/2006/relationships/image" Target="../media/image6.png"/><Relationship Id="rId9" Type="http://schemas.openxmlformats.org/officeDocument/2006/relationships/slide" Target="slide8.xml"/><Relationship Id="rId14" Type="http://schemas.openxmlformats.org/officeDocument/2006/relationships/image" Target="../media/image11.png"/><Relationship Id="rId22"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E6BF8-59D1-04EB-C448-FE9CBC56A03C}"/>
              </a:ext>
            </a:extLst>
          </p:cNvPr>
          <p:cNvSpPr>
            <a:spLocks noGrp="1"/>
          </p:cNvSpPr>
          <p:nvPr>
            <p:ph type="ctrTitle"/>
          </p:nvPr>
        </p:nvSpPr>
        <p:spPr>
          <a:xfrm>
            <a:off x="246838" y="803361"/>
            <a:ext cx="3755008" cy="2920713"/>
          </a:xfrm>
        </p:spPr>
        <p:txBody>
          <a:bodyPr anchor="ctr">
            <a:normAutofit/>
          </a:bodyPr>
          <a:lstStyle/>
          <a:p>
            <a:r>
              <a:rPr lang="en-US" sz="4800" b="1">
                <a:solidFill>
                  <a:srgbClr val="9102FF"/>
                </a:solidFill>
              </a:rPr>
              <a:t>Proposal</a:t>
            </a:r>
            <a:r>
              <a:rPr lang="en-US" sz="4800" b="1"/>
              <a:t> </a:t>
            </a:r>
            <a:r>
              <a:rPr lang="en-US" spc="300">
                <a:solidFill>
                  <a:schemeClr val="tx1"/>
                </a:solidFill>
                <a:latin typeface="+mn-lt"/>
              </a:rPr>
              <a:t>tugas akhir</a:t>
            </a:r>
            <a:endParaRPr lang="en-ID" sz="4800" spc="300">
              <a:solidFill>
                <a:schemeClr val="tx1"/>
              </a:solidFill>
              <a:latin typeface="+mn-lt"/>
            </a:endParaRPr>
          </a:p>
        </p:txBody>
      </p:sp>
      <p:sp>
        <p:nvSpPr>
          <p:cNvPr id="3" name="Subtitle 2">
            <a:extLst>
              <a:ext uri="{FF2B5EF4-FFF2-40B4-BE49-F238E27FC236}">
                <a16:creationId xmlns:a16="http://schemas.microsoft.com/office/drawing/2014/main" id="{17A470B1-6260-C908-9BEC-6B52B2811FB0}"/>
              </a:ext>
            </a:extLst>
          </p:cNvPr>
          <p:cNvSpPr>
            <a:spLocks noGrp="1"/>
          </p:cNvSpPr>
          <p:nvPr>
            <p:ph type="subTitle" idx="1"/>
          </p:nvPr>
        </p:nvSpPr>
        <p:spPr>
          <a:xfrm>
            <a:off x="7917628" y="2233133"/>
            <a:ext cx="4027534" cy="1893712"/>
          </a:xfrm>
        </p:spPr>
        <p:txBody>
          <a:bodyPr/>
          <a:lstStyle/>
          <a:p>
            <a:pPr algn="just"/>
            <a:r>
              <a:rPr lang="en-US" b="1"/>
              <a:t>Oleh :</a:t>
            </a:r>
          </a:p>
          <a:p>
            <a:pPr algn="l"/>
            <a:r>
              <a:rPr lang="en-US"/>
              <a:t>Nama 	:  Benny Hartanto s</a:t>
            </a:r>
          </a:p>
          <a:p>
            <a:pPr algn="l"/>
            <a:r>
              <a:rPr lang="en-US"/>
              <a:t>Nim 	:  4.39.19.0.06</a:t>
            </a:r>
          </a:p>
          <a:p>
            <a:pPr algn="l"/>
            <a:r>
              <a:rPr lang="en-US"/>
              <a:t>Kelas 	:  te-4b</a:t>
            </a:r>
            <a:endParaRPr lang="en-ID"/>
          </a:p>
        </p:txBody>
      </p:sp>
      <p:pic>
        <p:nvPicPr>
          <p:cNvPr id="7" name="Picture 6">
            <a:extLst>
              <a:ext uri="{FF2B5EF4-FFF2-40B4-BE49-F238E27FC236}">
                <a16:creationId xmlns:a16="http://schemas.microsoft.com/office/drawing/2014/main" id="{A5849911-7957-CCFA-A60C-A68066755423}"/>
              </a:ext>
            </a:extLst>
          </p:cNvPr>
          <p:cNvPicPr>
            <a:picLocks noChangeAspect="1"/>
          </p:cNvPicPr>
          <p:nvPr/>
        </p:nvPicPr>
        <p:blipFill>
          <a:blip r:embed="rId2"/>
          <a:stretch>
            <a:fillRect/>
          </a:stretch>
        </p:blipFill>
        <p:spPr>
          <a:xfrm>
            <a:off x="4574195" y="1658184"/>
            <a:ext cx="3043609" cy="3043609"/>
          </a:xfrm>
          <a:prstGeom prst="rect">
            <a:avLst/>
          </a:prstGeom>
          <a:ln w="28575">
            <a:solidFill>
              <a:schemeClr val="tx1"/>
            </a:solidFill>
          </a:ln>
        </p:spPr>
      </p:pic>
    </p:spTree>
    <p:extLst>
      <p:ext uri="{BB962C8B-B14F-4D97-AF65-F5344CB8AC3E}">
        <p14:creationId xmlns:p14="http://schemas.microsoft.com/office/powerpoint/2010/main" val="404332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5D948639-13BC-4F1C-80E5-944614461AFE}"/>
              </a:ext>
            </a:extLst>
          </p:cNvPr>
          <p:cNvGraphicFramePr>
            <a:graphicFrameLocks noGrp="1"/>
          </p:cNvGraphicFramePr>
          <p:nvPr>
            <p:ph idx="1"/>
            <p:extLst>
              <p:ext uri="{D42A27DB-BD31-4B8C-83A1-F6EECF244321}">
                <p14:modId xmlns:p14="http://schemas.microsoft.com/office/powerpoint/2010/main" val="1757398494"/>
              </p:ext>
            </p:extLst>
          </p:nvPr>
        </p:nvGraphicFramePr>
        <p:xfrm>
          <a:off x="845574" y="1497902"/>
          <a:ext cx="10500852" cy="4266859"/>
        </p:xfrm>
        <a:graphic>
          <a:graphicData uri="http://schemas.openxmlformats.org/drawingml/2006/table">
            <a:tbl>
              <a:tblPr firstRow="1" firstCol="1" bandRow="1"/>
              <a:tblGrid>
                <a:gridCol w="571246">
                  <a:extLst>
                    <a:ext uri="{9D8B030D-6E8A-4147-A177-3AD203B41FA5}">
                      <a16:colId xmlns:a16="http://schemas.microsoft.com/office/drawing/2014/main" val="1119456608"/>
                    </a:ext>
                  </a:extLst>
                </a:gridCol>
                <a:gridCol w="3372874">
                  <a:extLst>
                    <a:ext uri="{9D8B030D-6E8A-4147-A177-3AD203B41FA5}">
                      <a16:colId xmlns:a16="http://schemas.microsoft.com/office/drawing/2014/main" val="224240455"/>
                    </a:ext>
                  </a:extLst>
                </a:gridCol>
                <a:gridCol w="2992743">
                  <a:extLst>
                    <a:ext uri="{9D8B030D-6E8A-4147-A177-3AD203B41FA5}">
                      <a16:colId xmlns:a16="http://schemas.microsoft.com/office/drawing/2014/main" val="3329355829"/>
                    </a:ext>
                  </a:extLst>
                </a:gridCol>
                <a:gridCol w="3563989">
                  <a:extLst>
                    <a:ext uri="{9D8B030D-6E8A-4147-A177-3AD203B41FA5}">
                      <a16:colId xmlns:a16="http://schemas.microsoft.com/office/drawing/2014/main" val="3286329691"/>
                    </a:ext>
                  </a:extLst>
                </a:gridCol>
              </a:tblGrid>
              <a:tr h="244575">
                <a:tc>
                  <a:txBody>
                    <a:bodyPr/>
                    <a:lstStyle/>
                    <a:p>
                      <a:pPr algn="ctr">
                        <a:lnSpc>
                          <a:spcPct val="150000"/>
                        </a:lnSpc>
                        <a:spcAft>
                          <a:spcPts val="800"/>
                        </a:spcAft>
                        <a:tabLst>
                          <a:tab pos="1890395" algn="l"/>
                          <a:tab pos="1980565" algn="l"/>
                        </a:tabLst>
                      </a:pPr>
                      <a:r>
                        <a:rPr lang="en-ID" sz="1200">
                          <a:effectLst/>
                          <a:latin typeface="Times New Roman" panose="02020603050405020304" pitchFamily="18" charset="0"/>
                          <a:ea typeface="Calibri" panose="020F0502020204030204" pitchFamily="34" charset="0"/>
                          <a:cs typeface="Times New Roman" panose="02020603050405020304" pitchFamily="18" charset="0"/>
                        </a:rPr>
                        <a:t>No</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200">
                          <a:effectLst/>
                          <a:latin typeface="Times New Roman" panose="02020603050405020304" pitchFamily="18" charset="0"/>
                          <a:ea typeface="Calibri" panose="020F0502020204030204" pitchFamily="34" charset="0"/>
                          <a:cs typeface="Times New Roman" panose="02020603050405020304" pitchFamily="18" charset="0"/>
                        </a:rPr>
                        <a:t>Nama Artikel</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200">
                          <a:effectLst/>
                          <a:latin typeface="Times New Roman" panose="02020603050405020304" pitchFamily="18" charset="0"/>
                          <a:ea typeface="Calibri" panose="020F0502020204030204" pitchFamily="34" charset="0"/>
                          <a:cs typeface="Times New Roman" panose="02020603050405020304" pitchFamily="18" charset="0"/>
                        </a:rPr>
                        <a:t>Deskripsi Penelitian</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200">
                          <a:effectLst/>
                          <a:latin typeface="Times New Roman" panose="02020603050405020304" pitchFamily="18" charset="0"/>
                          <a:ea typeface="Calibri" panose="020F0502020204030204" pitchFamily="34" charset="0"/>
                          <a:cs typeface="Times New Roman" panose="02020603050405020304" pitchFamily="18" charset="0"/>
                        </a:rPr>
                        <a:t>Keterangan</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9401010"/>
                  </a:ext>
                </a:extLst>
              </a:tr>
              <a:tr h="1065951">
                <a:tc>
                  <a:txBody>
                    <a:bodyPr/>
                    <a:lstStyle/>
                    <a:p>
                      <a:pPr algn="ctr">
                        <a:lnSpc>
                          <a:spcPct val="150000"/>
                        </a:lnSpc>
                        <a:spcAft>
                          <a:spcPts val="800"/>
                        </a:spcAft>
                        <a:tabLst>
                          <a:tab pos="1890395" algn="l"/>
                          <a:tab pos="1980565" algn="l"/>
                        </a:tabLst>
                      </a:pPr>
                      <a:r>
                        <a:rPr lang="en-ID" sz="1200">
                          <a:effectLst/>
                          <a:latin typeface="Times New Roman" panose="02020603050405020304" pitchFamily="18" charset="0"/>
                          <a:ea typeface="Calibri" panose="020F0502020204030204" pitchFamily="34" charset="0"/>
                          <a:cs typeface="Times New Roman" panose="02020603050405020304" pitchFamily="18" charset="0"/>
                        </a:rPr>
                        <a:t>1</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200" i="1">
                          <a:effectLst/>
                          <a:latin typeface="Times New Roman" panose="02020603050405020304" pitchFamily="18" charset="0"/>
                          <a:ea typeface="Calibri" panose="020F0502020204030204" pitchFamily="34" charset="0"/>
                          <a:cs typeface="Times New Roman" panose="02020603050405020304" pitchFamily="18" charset="0"/>
                        </a:rPr>
                        <a:t>Black Soldier Fly rearing with artificial light: how to ensure mating success and fertile eggs </a:t>
                      </a:r>
                      <a:r>
                        <a:rPr lang="en-ID" sz="1200">
                          <a:effectLst/>
                          <a:latin typeface="Times New Roman" panose="02020603050405020304" pitchFamily="18" charset="0"/>
                          <a:ea typeface="Calibri" panose="020F0502020204030204" pitchFamily="34" charset="0"/>
                          <a:cs typeface="Times New Roman" panose="02020603050405020304" pitchFamily="18" charset="0"/>
                        </a:rPr>
                        <a:t>(Swiss Federal Institute of Aquatic Science and Technology, Eawag)</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200">
                          <a:effectLst/>
                          <a:latin typeface="Times New Roman" panose="02020603050405020304" pitchFamily="18" charset="0"/>
                          <a:ea typeface="Calibri" panose="020F0502020204030204" pitchFamily="34" charset="0"/>
                          <a:cs typeface="Times New Roman" panose="02020603050405020304" pitchFamily="18" charset="0"/>
                        </a:rPr>
                        <a:t>Proses pengujian </a:t>
                      </a:r>
                      <a:r>
                        <a:rPr lang="en-ID" sz="1200" i="1">
                          <a:effectLst/>
                          <a:latin typeface="Times New Roman" panose="02020603050405020304" pitchFamily="18" charset="0"/>
                          <a:ea typeface="Calibri" panose="020F0502020204030204" pitchFamily="34" charset="0"/>
                          <a:cs typeface="Times New Roman" panose="02020603050405020304" pitchFamily="18" charset="0"/>
                        </a:rPr>
                        <a:t>Black Soldier Fly</a:t>
                      </a:r>
                      <a:r>
                        <a:rPr lang="en-ID" sz="1200">
                          <a:effectLst/>
                          <a:latin typeface="Times New Roman" panose="02020603050405020304" pitchFamily="18" charset="0"/>
                          <a:ea typeface="Calibri" panose="020F0502020204030204" pitchFamily="34" charset="0"/>
                          <a:cs typeface="Times New Roman" panose="02020603050405020304" pitchFamily="18" charset="0"/>
                        </a:rPr>
                        <a:t> dengan menggunakan </a:t>
                      </a:r>
                      <a:r>
                        <a:rPr lang="en-ID" sz="1200" i="1">
                          <a:effectLst/>
                          <a:latin typeface="Times New Roman" panose="02020603050405020304" pitchFamily="18" charset="0"/>
                          <a:ea typeface="Calibri" panose="020F0502020204030204" pitchFamily="34" charset="0"/>
                          <a:cs typeface="Times New Roman" panose="02020603050405020304" pitchFamily="18" charset="0"/>
                        </a:rPr>
                        <a:t>artifical lights</a:t>
                      </a:r>
                      <a:r>
                        <a:rPr lang="en-ID" sz="1200">
                          <a:effectLst/>
                          <a:latin typeface="Times New Roman" panose="02020603050405020304" pitchFamily="18" charset="0"/>
                          <a:ea typeface="Calibri" panose="020F0502020204030204" pitchFamily="34" charset="0"/>
                          <a:cs typeface="Times New Roman" panose="02020603050405020304" pitchFamily="18" charset="0"/>
                        </a:rPr>
                        <a:t> SolarRaptor untuk menguji faktor efisiensi aktivitas reproduksi</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200">
                          <a:effectLst/>
                          <a:latin typeface="Times New Roman" panose="02020603050405020304" pitchFamily="18" charset="0"/>
                          <a:ea typeface="Calibri" panose="020F0502020204030204" pitchFamily="34" charset="0"/>
                          <a:cs typeface="Times New Roman" panose="02020603050405020304" pitchFamily="18" charset="0"/>
                        </a:rPr>
                        <a:t>Pengujian dilakukan didalam fasilitas riset Eawag di Switzerland menggunakan beragam lampu yang berbeda</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0742443"/>
                  </a:ext>
                </a:extLst>
              </a:tr>
              <a:tr h="1339742">
                <a:tc>
                  <a:txBody>
                    <a:bodyPr/>
                    <a:lstStyle/>
                    <a:p>
                      <a:pPr algn="ctr">
                        <a:lnSpc>
                          <a:spcPct val="150000"/>
                        </a:lnSpc>
                        <a:spcAft>
                          <a:spcPts val="800"/>
                        </a:spcAft>
                        <a:tabLst>
                          <a:tab pos="1890395" algn="l"/>
                          <a:tab pos="1980565" algn="l"/>
                        </a:tabLst>
                      </a:pPr>
                      <a:r>
                        <a:rPr lang="en-ID" sz="1200">
                          <a:effectLst/>
                          <a:latin typeface="Times New Roman" panose="02020603050405020304" pitchFamily="18" charset="0"/>
                          <a:ea typeface="Calibri" panose="020F0502020204030204" pitchFamily="34" charset="0"/>
                          <a:cs typeface="Times New Roman" panose="02020603050405020304" pitchFamily="18" charset="0"/>
                        </a:rPr>
                        <a:t>2</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200" i="1">
                          <a:effectLst/>
                          <a:latin typeface="Times New Roman" panose="02020603050405020304" pitchFamily="18" charset="0"/>
                          <a:ea typeface="Calibri" panose="020F0502020204030204" pitchFamily="34" charset="0"/>
                          <a:cs typeface="Times New Roman" panose="02020603050405020304" pitchFamily="18" charset="0"/>
                        </a:rPr>
                        <a:t>Black Soldier Fly</a:t>
                      </a:r>
                      <a:r>
                        <a:rPr lang="en-ID" sz="120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i="1">
                          <a:effectLst/>
                          <a:latin typeface="Times New Roman" panose="02020603050405020304" pitchFamily="18" charset="0"/>
                          <a:ea typeface="Calibri" panose="020F0502020204030204" pitchFamily="34" charset="0"/>
                          <a:cs typeface="Times New Roman" panose="02020603050405020304" pitchFamily="18" charset="0"/>
                        </a:rPr>
                        <a:t>Hermetia illucens</a:t>
                      </a:r>
                      <a:r>
                        <a:rPr lang="en-ID" sz="1200">
                          <a:effectLst/>
                          <a:latin typeface="Times New Roman" panose="02020603050405020304" pitchFamily="18" charset="0"/>
                          <a:ea typeface="Calibri" panose="020F0502020204030204" pitchFamily="34" charset="0"/>
                          <a:cs typeface="Times New Roman" panose="02020603050405020304" pitchFamily="18" charset="0"/>
                        </a:rPr>
                        <a:t>) sebagai Sumber Protein Alternatif untuk Pakan Ternak (April Hari Wardhana, 2017)</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200">
                          <a:effectLst/>
                          <a:latin typeface="Times New Roman" panose="02020603050405020304" pitchFamily="18" charset="0"/>
                          <a:ea typeface="Calibri" panose="020F0502020204030204" pitchFamily="34" charset="0"/>
                          <a:cs typeface="Times New Roman" panose="02020603050405020304" pitchFamily="18" charset="0"/>
                        </a:rPr>
                        <a:t>Pengumpulan fakta – fakta dari penelitian terdahulu mengenai morfologi dan siklus hidup, kandungan nutrisi, pemanfaatan sebagai pakan ternak serta analisis ekonomi pada </a:t>
                      </a:r>
                      <a:r>
                        <a:rPr lang="en-ID" sz="1200" i="1">
                          <a:effectLst/>
                          <a:latin typeface="Times New Roman" panose="02020603050405020304" pitchFamily="18" charset="0"/>
                          <a:ea typeface="Calibri" panose="020F0502020204030204" pitchFamily="34" charset="0"/>
                          <a:cs typeface="Times New Roman" panose="02020603050405020304" pitchFamily="18" charset="0"/>
                        </a:rPr>
                        <a:t>Black Soldier Fly</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50000"/>
                        </a:lnSpc>
                        <a:spcAft>
                          <a:spcPts val="800"/>
                        </a:spcAft>
                        <a:tabLst>
                          <a:tab pos="1890395" algn="l"/>
                          <a:tab pos="1980565" algn="l"/>
                        </a:tabLst>
                      </a:pPr>
                      <a:r>
                        <a:rPr lang="en-ID" sz="1200">
                          <a:effectLst/>
                          <a:latin typeface="Times New Roman" panose="02020603050405020304" pitchFamily="18" charset="0"/>
                          <a:ea typeface="Calibri" panose="020F0502020204030204" pitchFamily="34" charset="0"/>
                          <a:cs typeface="Times New Roman" panose="02020603050405020304" pitchFamily="18" charset="0"/>
                        </a:rPr>
                        <a:t> Fakta – fakta yang dikumpulkan tersebut menjadi sebuah data yang lengkap untuk menjelaskan secara detail mengenai </a:t>
                      </a:r>
                      <a:r>
                        <a:rPr lang="en-ID" sz="1200" i="1">
                          <a:effectLst/>
                          <a:latin typeface="Times New Roman" panose="02020603050405020304" pitchFamily="18" charset="0"/>
                          <a:ea typeface="Calibri" panose="020F0502020204030204" pitchFamily="34" charset="0"/>
                          <a:cs typeface="Times New Roman" panose="02020603050405020304" pitchFamily="18" charset="0"/>
                        </a:rPr>
                        <a:t>Black Soldier Fly</a:t>
                      </a:r>
                      <a:r>
                        <a:rPr lang="en-ID" sz="1200">
                          <a:effectLst/>
                          <a:latin typeface="Times New Roman" panose="02020603050405020304" pitchFamily="18" charset="0"/>
                          <a:ea typeface="Calibri" panose="020F0502020204030204" pitchFamily="34" charset="0"/>
                          <a:cs typeface="Times New Roman" panose="02020603050405020304" pitchFamily="18" charset="0"/>
                        </a:rPr>
                        <a:t> serta manfaat yang dapat diperoleh manusia.</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1485440"/>
                  </a:ext>
                </a:extLst>
              </a:tr>
              <a:tr h="1613534">
                <a:tc>
                  <a:txBody>
                    <a:bodyPr/>
                    <a:lstStyle/>
                    <a:p>
                      <a:pPr algn="ctr">
                        <a:lnSpc>
                          <a:spcPct val="150000"/>
                        </a:lnSpc>
                        <a:spcAft>
                          <a:spcPts val="800"/>
                        </a:spcAft>
                        <a:tabLst>
                          <a:tab pos="1890395" algn="l"/>
                          <a:tab pos="1980565" algn="l"/>
                        </a:tabLst>
                      </a:pPr>
                      <a:r>
                        <a:rPr lang="en-ID" sz="1200">
                          <a:effectLst/>
                          <a:latin typeface="Times New Roman" panose="02020603050405020304" pitchFamily="18" charset="0"/>
                          <a:ea typeface="Calibri" panose="020F0502020204030204" pitchFamily="34" charset="0"/>
                          <a:cs typeface="Times New Roman" panose="02020603050405020304" pitchFamily="18" charset="0"/>
                        </a:rPr>
                        <a:t>3.</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200" i="1">
                          <a:effectLst/>
                          <a:latin typeface="Times New Roman" panose="02020603050405020304" pitchFamily="18" charset="0"/>
                          <a:ea typeface="Calibri" panose="020F0502020204030204" pitchFamily="34" charset="0"/>
                          <a:cs typeface="Times New Roman" panose="02020603050405020304" pitchFamily="18" charset="0"/>
                        </a:rPr>
                        <a:t>Automated IoT Device to Manipulate Environmental Condition of Black Soldier Fly</a:t>
                      </a:r>
                      <a:r>
                        <a:rPr lang="en-ID" sz="1200">
                          <a:effectLst/>
                          <a:latin typeface="Times New Roman" panose="02020603050405020304" pitchFamily="18" charset="0"/>
                          <a:ea typeface="Calibri" panose="020F0502020204030204" pitchFamily="34" charset="0"/>
                          <a:cs typeface="Times New Roman" panose="02020603050405020304" pitchFamily="18" charset="0"/>
                        </a:rPr>
                        <a:t> (Kevin Kristianto, Ronaldo Vieri Lambert, Abba Suganda Girsang. Maret, 2022)</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200">
                          <a:effectLst/>
                          <a:latin typeface="Times New Roman" panose="02020603050405020304" pitchFamily="18" charset="0"/>
                          <a:ea typeface="Calibri" panose="020F0502020204030204" pitchFamily="34" charset="0"/>
                          <a:cs typeface="Times New Roman" panose="02020603050405020304" pitchFamily="18" charset="0"/>
                        </a:rPr>
                        <a:t>Memanipulasi kondisi ruangan tempat </a:t>
                      </a:r>
                      <a:r>
                        <a:rPr lang="en-ID" sz="1200" i="1">
                          <a:effectLst/>
                          <a:latin typeface="Times New Roman" panose="02020603050405020304" pitchFamily="18" charset="0"/>
                          <a:ea typeface="Calibri" panose="020F0502020204030204" pitchFamily="34" charset="0"/>
                          <a:cs typeface="Times New Roman" panose="02020603050405020304" pitchFamily="18" charset="0"/>
                        </a:rPr>
                        <a:t>Black Soldier  Fly</a:t>
                      </a:r>
                      <a:r>
                        <a:rPr lang="en-ID" sz="1200">
                          <a:effectLst/>
                          <a:latin typeface="Times New Roman" panose="02020603050405020304" pitchFamily="18" charset="0"/>
                          <a:ea typeface="Calibri" panose="020F0502020204030204" pitchFamily="34" charset="0"/>
                          <a:cs typeface="Times New Roman" panose="02020603050405020304" pitchFamily="18" charset="0"/>
                        </a:rPr>
                        <a:t> berada untuk memaksimalkan produksi telur dengan menggunakan </a:t>
                      </a:r>
                      <a:r>
                        <a:rPr lang="en-ID" sz="1200" i="1">
                          <a:effectLst/>
                          <a:latin typeface="Times New Roman" panose="02020603050405020304" pitchFamily="18" charset="0"/>
                          <a:ea typeface="Calibri" panose="020F0502020204030204" pitchFamily="34" charset="0"/>
                          <a:cs typeface="Times New Roman" panose="02020603050405020304" pitchFamily="18" charset="0"/>
                        </a:rPr>
                        <a:t>sensor</a:t>
                      </a:r>
                      <a:r>
                        <a:rPr lang="en-ID" sz="1200">
                          <a:effectLst/>
                          <a:latin typeface="Times New Roman" panose="02020603050405020304" pitchFamily="18" charset="0"/>
                          <a:ea typeface="Calibri" panose="020F0502020204030204" pitchFamily="34" charset="0"/>
                          <a:cs typeface="Times New Roman" panose="02020603050405020304" pitchFamily="18" charset="0"/>
                        </a:rPr>
                        <a:t> BH1750 dan DHT11 dengan </a:t>
                      </a:r>
                      <a:r>
                        <a:rPr lang="en-ID" sz="1200" i="1">
                          <a:effectLst/>
                          <a:latin typeface="Times New Roman" panose="02020603050405020304" pitchFamily="18" charset="0"/>
                          <a:ea typeface="Calibri" panose="020F0502020204030204" pitchFamily="34" charset="0"/>
                          <a:cs typeface="Times New Roman" panose="02020603050405020304" pitchFamily="18" charset="0"/>
                        </a:rPr>
                        <a:t>output</a:t>
                      </a:r>
                      <a:r>
                        <a:rPr lang="en-ID" sz="1200">
                          <a:effectLst/>
                          <a:latin typeface="Times New Roman" panose="02020603050405020304" pitchFamily="18" charset="0"/>
                          <a:ea typeface="Calibri" panose="020F0502020204030204" pitchFamily="34" charset="0"/>
                          <a:cs typeface="Times New Roman" panose="02020603050405020304" pitchFamily="18" charset="0"/>
                        </a:rPr>
                        <a:t> berupa </a:t>
                      </a:r>
                      <a:r>
                        <a:rPr lang="en-ID" sz="1200" i="1">
                          <a:effectLst/>
                          <a:latin typeface="Times New Roman" panose="02020603050405020304" pitchFamily="18" charset="0"/>
                          <a:ea typeface="Calibri" panose="020F0502020204030204" pitchFamily="34" charset="0"/>
                          <a:cs typeface="Times New Roman" panose="02020603050405020304" pitchFamily="18" charset="0"/>
                        </a:rPr>
                        <a:t>warm bulb</a:t>
                      </a:r>
                      <a:r>
                        <a:rPr lang="en-ID" sz="1200">
                          <a:effectLst/>
                          <a:latin typeface="Times New Roman" panose="02020603050405020304" pitchFamily="18" charset="0"/>
                          <a:ea typeface="Calibri" panose="020F0502020204030204" pitchFamily="34" charset="0"/>
                          <a:cs typeface="Times New Roman" panose="02020603050405020304" pitchFamily="18" charset="0"/>
                        </a:rPr>
                        <a:t> dan </a:t>
                      </a:r>
                      <a:r>
                        <a:rPr lang="en-ID" sz="1200" i="1">
                          <a:effectLst/>
                          <a:latin typeface="Times New Roman" panose="02020603050405020304" pitchFamily="18" charset="0"/>
                          <a:ea typeface="Calibri" panose="020F0502020204030204" pitchFamily="34" charset="0"/>
                          <a:cs typeface="Times New Roman" panose="02020603050405020304" pitchFamily="18" charset="0"/>
                        </a:rPr>
                        <a:t>exhaust fan</a:t>
                      </a:r>
                      <a:r>
                        <a:rPr lang="en-ID" sz="1200">
                          <a:effectLst/>
                          <a:latin typeface="Times New Roman" panose="02020603050405020304" pitchFamily="18" charset="0"/>
                          <a:ea typeface="Calibri" panose="020F0502020204030204" pitchFamily="34" charset="0"/>
                          <a:cs typeface="Times New Roman" panose="02020603050405020304" pitchFamily="18" charset="0"/>
                        </a:rPr>
                        <a:t>.</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50000"/>
                        </a:lnSpc>
                        <a:spcAft>
                          <a:spcPts val="800"/>
                        </a:spcAft>
                        <a:tabLst>
                          <a:tab pos="1890395" algn="l"/>
                          <a:tab pos="1980565" algn="l"/>
                        </a:tabLst>
                      </a:pPr>
                      <a:r>
                        <a:rPr lang="en-ID" sz="1200">
                          <a:effectLst/>
                          <a:latin typeface="Times New Roman" panose="02020603050405020304" pitchFamily="18" charset="0"/>
                          <a:ea typeface="Calibri" panose="020F0502020204030204" pitchFamily="34" charset="0"/>
                          <a:cs typeface="Times New Roman" panose="02020603050405020304" pitchFamily="18" charset="0"/>
                        </a:rPr>
                        <a:t>Pembahasan penjelasan menjelaskan tentang tabel pengujian keadaan ruangan yang dipasang dengan output dan ruangan yang tidak ada outputnya. Serta hasil telur yang telah dihasilkan.</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3800035"/>
                  </a:ext>
                </a:extLst>
              </a:tr>
            </a:tbl>
          </a:graphicData>
        </a:graphic>
      </p:graphicFrame>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TINJAUAN PUSTAKA</a:t>
            </a:r>
            <a:endParaRPr lang="en-ID">
              <a:solidFill>
                <a:schemeClr val="tx1"/>
              </a:solidFill>
            </a:endParaRPr>
          </a:p>
        </p:txBody>
      </p:sp>
      <p:grpSp>
        <p:nvGrpSpPr>
          <p:cNvPr id="2" name="Group 1">
            <a:extLst>
              <a:ext uri="{FF2B5EF4-FFF2-40B4-BE49-F238E27FC236}">
                <a16:creationId xmlns:a16="http://schemas.microsoft.com/office/drawing/2014/main" id="{73C0CD3C-6DAA-2B5C-7625-504609B44B22}"/>
              </a:ext>
            </a:extLst>
          </p:cNvPr>
          <p:cNvGrpSpPr/>
          <p:nvPr/>
        </p:nvGrpSpPr>
        <p:grpSpPr>
          <a:xfrm>
            <a:off x="84580" y="5878899"/>
            <a:ext cx="1866684" cy="891822"/>
            <a:chOff x="8888363" y="1857505"/>
            <a:chExt cx="1866684" cy="891822"/>
          </a:xfrm>
        </p:grpSpPr>
        <p:pic>
          <p:nvPicPr>
            <p:cNvPr id="4" name="Picture 3">
              <a:extLst>
                <a:ext uri="{FF2B5EF4-FFF2-40B4-BE49-F238E27FC236}">
                  <a16:creationId xmlns:a16="http://schemas.microsoft.com/office/drawing/2014/main" id="{6D8C8824-DC9B-E614-6EB6-4A659DC8F6ED}"/>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5" name="Picture 4">
              <a:extLst>
                <a:ext uri="{FF2B5EF4-FFF2-40B4-BE49-F238E27FC236}">
                  <a16:creationId xmlns:a16="http://schemas.microsoft.com/office/drawing/2014/main" id="{E6958FC1-0698-78DD-3DC9-96E6927C8A28}"/>
                </a:ext>
              </a:extLst>
            </p:cNvPr>
            <p:cNvPicPr>
              <a:picLocks noChangeAspect="1"/>
            </p:cNvPicPr>
            <p:nvPr/>
          </p:nvPicPr>
          <p:blipFill>
            <a:blip r:embed="rId3"/>
            <a:stretch>
              <a:fillRect/>
            </a:stretch>
          </p:blipFill>
          <p:spPr>
            <a:xfrm>
              <a:off x="8888363" y="1857505"/>
              <a:ext cx="891822" cy="891822"/>
            </a:xfrm>
            <a:prstGeom prst="rect">
              <a:avLst/>
            </a:prstGeom>
          </p:spPr>
        </p:pic>
      </p:grpSp>
      <p:sp>
        <p:nvSpPr>
          <p:cNvPr id="8" name="Rectangle 1">
            <a:extLst>
              <a:ext uri="{FF2B5EF4-FFF2-40B4-BE49-F238E27FC236}">
                <a16:creationId xmlns:a16="http://schemas.microsoft.com/office/drawing/2014/main" id="{144521D0-D38C-BC4E-4BED-F0E12438DC9A}"/>
              </a:ext>
            </a:extLst>
          </p:cNvPr>
          <p:cNvSpPr>
            <a:spLocks noChangeArrowheads="1"/>
          </p:cNvSpPr>
          <p:nvPr/>
        </p:nvSpPr>
        <p:spPr bwMode="auto">
          <a:xfrm>
            <a:off x="714064" y="1038369"/>
            <a:ext cx="1377866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1pPr>
            <a:lvl2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2pPr>
            <a:lvl3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3pPr>
            <a:lvl4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4pPr>
            <a:lvl5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5pPr>
            <a:lvl6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6pPr>
            <a:lvl7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7pPr>
            <a:lvl8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8pPr>
            <a:lvl9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1890713" algn="l"/>
                <a:tab pos="1981200" algn="l"/>
              </a:tabLst>
            </a:pPr>
            <a:r>
              <a:rPr kumimoji="0" lang="en-US" altLang="en-US" sz="16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Tabel 2.1 Tabel rujukan tinjauan pustaka untuk pembuatan sistem</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12053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0BB3CF-FCCB-10E9-E76F-715EC0B46F8E}"/>
              </a:ext>
            </a:extLst>
          </p:cNvPr>
          <p:cNvSpPr>
            <a:spLocks noGrp="1"/>
          </p:cNvSpPr>
          <p:nvPr>
            <p:ph idx="1"/>
          </p:nvPr>
        </p:nvSpPr>
        <p:spPr>
          <a:xfrm>
            <a:off x="6877256" y="1533881"/>
            <a:ext cx="4958931" cy="2568416"/>
          </a:xfrm>
        </p:spPr>
        <p:txBody>
          <a:bodyPr>
            <a:normAutofit/>
          </a:bodyPr>
          <a:lstStyle/>
          <a:p>
            <a:pPr algn="just">
              <a:buClr>
                <a:schemeClr val="tx1"/>
              </a:buClr>
            </a:pPr>
            <a:r>
              <a:rPr lang="en-ID" sz="1800" noProof="1">
                <a:effectLst/>
                <a:latin typeface="Times New Roman" panose="02020603050405020304" pitchFamily="18" charset="0"/>
                <a:ea typeface="Calibri" panose="020F0502020204030204" pitchFamily="34" charset="0"/>
              </a:rPr>
              <a:t>Metode</a:t>
            </a:r>
            <a:r>
              <a:rPr lang="en-ID" sz="1800">
                <a:effectLst/>
                <a:latin typeface="Times New Roman" panose="02020603050405020304" pitchFamily="18" charset="0"/>
                <a:ea typeface="Calibri" panose="020F0502020204030204" pitchFamily="34" charset="0"/>
              </a:rPr>
              <a:t> </a:t>
            </a:r>
            <a:r>
              <a:rPr lang="en-ID" sz="1800" i="1">
                <a:effectLst/>
                <a:latin typeface="Times New Roman" panose="02020603050405020304" pitchFamily="18" charset="0"/>
                <a:ea typeface="Calibri" panose="020F0502020204030204" pitchFamily="34" charset="0"/>
              </a:rPr>
              <a:t>waterfall</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adalah</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metode</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klasik</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dengan</a:t>
            </a:r>
            <a:r>
              <a:rPr lang="en-ID" sz="1800">
                <a:effectLst/>
                <a:latin typeface="Times New Roman" panose="02020603050405020304" pitchFamily="18" charset="0"/>
                <a:ea typeface="Calibri" panose="020F0502020204030204" pitchFamily="34" charset="0"/>
              </a:rPr>
              <a:t> sistem yang linier, output pada </a:t>
            </a:r>
            <a:r>
              <a:rPr lang="en-ID" sz="1800" err="1">
                <a:effectLst/>
                <a:latin typeface="Times New Roman" panose="02020603050405020304" pitchFamily="18" charset="0"/>
                <a:ea typeface="Calibri" panose="020F0502020204030204" pitchFamily="34" charset="0"/>
              </a:rPr>
              <a:t>tahap</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sebelumnya</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akan</a:t>
            </a:r>
            <a:r>
              <a:rPr lang="en-ID" sz="1800">
                <a:effectLst/>
                <a:latin typeface="Times New Roman" panose="02020603050405020304" pitchFamily="18" charset="0"/>
                <a:ea typeface="Calibri" panose="020F0502020204030204" pitchFamily="34" charset="0"/>
              </a:rPr>
              <a:t> menjadi input </a:t>
            </a:r>
            <a:r>
              <a:rPr lang="en-ID" sz="1800" err="1">
                <a:effectLst/>
                <a:latin typeface="Times New Roman" panose="02020603050405020304" pitchFamily="18" charset="0"/>
                <a:ea typeface="Calibri" panose="020F0502020204030204" pitchFamily="34" charset="0"/>
              </a:rPr>
              <a:t>bagi</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tahap</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selanjutnya</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Setiap</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fase</a:t>
            </a:r>
            <a:r>
              <a:rPr lang="en-ID" sz="1800">
                <a:effectLst/>
                <a:latin typeface="Times New Roman" panose="02020603050405020304" pitchFamily="18" charset="0"/>
                <a:ea typeface="Calibri" panose="020F0502020204030204" pitchFamily="34" charset="0"/>
              </a:rPr>
              <a:t> yang </a:t>
            </a:r>
            <a:r>
              <a:rPr lang="en-ID" sz="1800" err="1">
                <a:effectLst/>
                <a:latin typeface="Times New Roman" panose="02020603050405020304" pitchFamily="18" charset="0"/>
                <a:ea typeface="Calibri" panose="020F0502020204030204" pitchFamily="34" charset="0"/>
              </a:rPr>
              <a:t>ada</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harus</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diselesaikan</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satu</a:t>
            </a:r>
            <a:r>
              <a:rPr lang="en-ID" sz="1800">
                <a:effectLst/>
                <a:latin typeface="Times New Roman" panose="02020603050405020304" pitchFamily="18" charset="0"/>
                <a:ea typeface="Calibri" panose="020F0502020204030204" pitchFamily="34" charset="0"/>
              </a:rPr>
              <a:t> demi </a:t>
            </a:r>
            <a:r>
              <a:rPr lang="en-ID" sz="1800" err="1">
                <a:effectLst/>
                <a:latin typeface="Times New Roman" panose="02020603050405020304" pitchFamily="18" charset="0"/>
                <a:ea typeface="Calibri" panose="020F0502020204030204" pitchFamily="34" charset="0"/>
              </a:rPr>
              <a:t>satu</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kemudian</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dilanjutkan</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ke</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fase</a:t>
            </a:r>
            <a:r>
              <a:rPr lang="en-ID" sz="1800">
                <a:effectLst/>
                <a:latin typeface="Times New Roman" panose="02020603050405020304" pitchFamily="18" charset="0"/>
                <a:ea typeface="Calibri" panose="020F0502020204030204" pitchFamily="34" charset="0"/>
              </a:rPr>
              <a:t> </a:t>
            </a:r>
            <a:r>
              <a:rPr lang="en-ID" sz="1800" err="1">
                <a:effectLst/>
                <a:latin typeface="Times New Roman" panose="02020603050405020304" pitchFamily="18" charset="0"/>
                <a:ea typeface="Calibri" panose="020F0502020204030204" pitchFamily="34" charset="0"/>
              </a:rPr>
              <a:t>berikutnya</a:t>
            </a:r>
            <a:r>
              <a:rPr lang="en-ID" sz="1800">
                <a:effectLst/>
                <a:latin typeface="Times New Roman" panose="02020603050405020304" pitchFamily="18" charset="0"/>
                <a:ea typeface="Calibri" panose="020F0502020204030204" pitchFamily="34" charset="0"/>
              </a:rPr>
              <a:t>.</a:t>
            </a:r>
            <a:endParaRPr lang="en-ID" sz="1800"/>
          </a:p>
        </p:txBody>
      </p:sp>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METODOLOGI</a:t>
            </a:r>
            <a:br>
              <a:rPr lang="en-US">
                <a:solidFill>
                  <a:schemeClr val="tx1"/>
                </a:solidFill>
              </a:rPr>
            </a:br>
            <a:r>
              <a:rPr lang="en-US">
                <a:solidFill>
                  <a:schemeClr val="tx1"/>
                </a:solidFill>
              </a:rPr>
              <a:t> PENELITIAN</a:t>
            </a:r>
            <a:endParaRPr lang="en-ID">
              <a:solidFill>
                <a:schemeClr val="tx1"/>
              </a:solidFill>
            </a:endParaRPr>
          </a:p>
        </p:txBody>
      </p:sp>
      <p:grpSp>
        <p:nvGrpSpPr>
          <p:cNvPr id="2" name="Group 1">
            <a:extLst>
              <a:ext uri="{FF2B5EF4-FFF2-40B4-BE49-F238E27FC236}">
                <a16:creationId xmlns:a16="http://schemas.microsoft.com/office/drawing/2014/main" id="{5A3C4284-A2E2-CA0E-BBE4-FF38BBE3B25D}"/>
              </a:ext>
            </a:extLst>
          </p:cNvPr>
          <p:cNvGrpSpPr>
            <a:grpSpLocks/>
          </p:cNvGrpSpPr>
          <p:nvPr/>
        </p:nvGrpSpPr>
        <p:grpSpPr bwMode="auto">
          <a:xfrm>
            <a:off x="512447" y="1533881"/>
            <a:ext cx="6095182" cy="2769978"/>
            <a:chOff x="0" y="0"/>
            <a:chExt cx="48190" cy="28117"/>
          </a:xfrm>
        </p:grpSpPr>
        <p:sp>
          <p:nvSpPr>
            <p:cNvPr id="5" name="Shape 2451">
              <a:extLst>
                <a:ext uri="{FF2B5EF4-FFF2-40B4-BE49-F238E27FC236}">
                  <a16:creationId xmlns:a16="http://schemas.microsoft.com/office/drawing/2014/main" id="{C43D5A29-A524-640B-C014-734548CB9871}"/>
                </a:ext>
              </a:extLst>
            </p:cNvPr>
            <p:cNvSpPr>
              <a:spLocks/>
            </p:cNvSpPr>
            <p:nvPr/>
          </p:nvSpPr>
          <p:spPr bwMode="auto">
            <a:xfrm>
              <a:off x="9453" y="5740"/>
              <a:ext cx="10668" cy="3713"/>
            </a:xfrm>
            <a:custGeom>
              <a:avLst/>
              <a:gdLst>
                <a:gd name="T0" fmla="*/ 0 w 1066800"/>
                <a:gd name="T1" fmla="*/ 61849 h 371348"/>
                <a:gd name="T2" fmla="*/ 61849 w 1066800"/>
                <a:gd name="T3" fmla="*/ 0 h 371348"/>
                <a:gd name="T4" fmla="*/ 1004951 w 1066800"/>
                <a:gd name="T5" fmla="*/ 0 h 371348"/>
                <a:gd name="T6" fmla="*/ 1066800 w 1066800"/>
                <a:gd name="T7" fmla="*/ 61849 h 371348"/>
                <a:gd name="T8" fmla="*/ 1066800 w 1066800"/>
                <a:gd name="T9" fmla="*/ 309499 h 371348"/>
                <a:gd name="T10" fmla="*/ 1004951 w 1066800"/>
                <a:gd name="T11" fmla="*/ 371348 h 371348"/>
                <a:gd name="T12" fmla="*/ 61849 w 1066800"/>
                <a:gd name="T13" fmla="*/ 371348 h 371348"/>
                <a:gd name="T14" fmla="*/ 0 w 1066800"/>
                <a:gd name="T15" fmla="*/ 309499 h 371348"/>
                <a:gd name="T16" fmla="*/ 0 w 1066800"/>
                <a:gd name="T17" fmla="*/ 61849 h 371348"/>
                <a:gd name="T18" fmla="*/ 0 w 1066800"/>
                <a:gd name="T19" fmla="*/ 0 h 371348"/>
                <a:gd name="T20" fmla="*/ 1066800 w 1066800"/>
                <a:gd name="T21" fmla="*/ 371348 h 371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T18" t="T19" r="T20" b="T21"/>
              <a:pathLst>
                <a:path w="1066800" h="371348">
                  <a:moveTo>
                    <a:pt x="0" y="61849"/>
                  </a:moveTo>
                  <a:cubicBezTo>
                    <a:pt x="0" y="27686"/>
                    <a:pt x="27686" y="0"/>
                    <a:pt x="61849" y="0"/>
                  </a:cubicBezTo>
                  <a:lnTo>
                    <a:pt x="1004951" y="0"/>
                  </a:lnTo>
                  <a:cubicBezTo>
                    <a:pt x="1039114" y="0"/>
                    <a:pt x="1066800" y="27686"/>
                    <a:pt x="1066800" y="61849"/>
                  </a:cubicBezTo>
                  <a:lnTo>
                    <a:pt x="1066800" y="309499"/>
                  </a:lnTo>
                  <a:cubicBezTo>
                    <a:pt x="1066800" y="343662"/>
                    <a:pt x="1039114" y="371348"/>
                    <a:pt x="1004951" y="371348"/>
                  </a:cubicBezTo>
                  <a:lnTo>
                    <a:pt x="61849" y="371348"/>
                  </a:lnTo>
                  <a:cubicBezTo>
                    <a:pt x="27686" y="371348"/>
                    <a:pt x="0" y="343662"/>
                    <a:pt x="0" y="309499"/>
                  </a:cubicBezTo>
                  <a:lnTo>
                    <a:pt x="0" y="61849"/>
                  </a:lnTo>
                  <a:close/>
                </a:path>
              </a:pathLst>
            </a:custGeom>
            <a:noFill/>
            <a:ln w="19050">
              <a:solidFill>
                <a:schemeClr val="tx1">
                  <a:lumMod val="95000"/>
                </a:schemeClr>
              </a:solidFill>
              <a:miter lim="127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D"/>
            </a:p>
          </p:txBody>
        </p:sp>
        <p:pic>
          <p:nvPicPr>
            <p:cNvPr id="7" name="Picture 6">
              <a:extLst>
                <a:ext uri="{FF2B5EF4-FFF2-40B4-BE49-F238E27FC236}">
                  <a16:creationId xmlns:a16="http://schemas.microsoft.com/office/drawing/2014/main" id="{CBF7FB6E-B157-FF7A-4216-6E3527111C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8" y="6477"/>
              <a:ext cx="10109" cy="22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B2D194E-A502-1D32-4E65-BA32763B5896}"/>
                </a:ext>
              </a:extLst>
            </p:cNvPr>
            <p:cNvSpPr>
              <a:spLocks noChangeArrowheads="1"/>
            </p:cNvSpPr>
            <p:nvPr/>
          </p:nvSpPr>
          <p:spPr bwMode="auto">
            <a:xfrm>
              <a:off x="11261" y="6514"/>
              <a:ext cx="9366" cy="2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07000"/>
                </a:lnSpc>
                <a:spcAft>
                  <a:spcPts val="80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Perencanaan</a:t>
              </a:r>
            </a:p>
          </p:txBody>
        </p:sp>
        <p:sp>
          <p:nvSpPr>
            <p:cNvPr id="9" name="Rectangle 8">
              <a:extLst>
                <a:ext uri="{FF2B5EF4-FFF2-40B4-BE49-F238E27FC236}">
                  <a16:creationId xmlns:a16="http://schemas.microsoft.com/office/drawing/2014/main" id="{8829DC2F-BA2B-AB34-34E9-D54DAC2C80AC}"/>
                </a:ext>
              </a:extLst>
            </p:cNvPr>
            <p:cNvSpPr>
              <a:spLocks noChangeArrowheads="1"/>
            </p:cNvSpPr>
            <p:nvPr/>
          </p:nvSpPr>
          <p:spPr bwMode="auto">
            <a:xfrm>
              <a:off x="18323" y="6514"/>
              <a:ext cx="465" cy="2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07000"/>
                </a:lnSpc>
                <a:spcAft>
                  <a:spcPts val="800"/>
                </a:spcAft>
              </a:pPr>
              <a:r>
                <a:rPr lang="en-ID"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0" name="Shape 2456">
              <a:extLst>
                <a:ext uri="{FF2B5EF4-FFF2-40B4-BE49-F238E27FC236}">
                  <a16:creationId xmlns:a16="http://schemas.microsoft.com/office/drawing/2014/main" id="{69597222-5385-BB18-B7EB-D36D46C48E2A}"/>
                </a:ext>
              </a:extLst>
            </p:cNvPr>
            <p:cNvSpPr>
              <a:spLocks/>
            </p:cNvSpPr>
            <p:nvPr/>
          </p:nvSpPr>
          <p:spPr bwMode="auto">
            <a:xfrm>
              <a:off x="18704" y="10204"/>
              <a:ext cx="10668" cy="3715"/>
            </a:xfrm>
            <a:custGeom>
              <a:avLst/>
              <a:gdLst>
                <a:gd name="T0" fmla="*/ 0 w 1066800"/>
                <a:gd name="T1" fmla="*/ 61976 h 371475"/>
                <a:gd name="T2" fmla="*/ 61849 w 1066800"/>
                <a:gd name="T3" fmla="*/ 0 h 371475"/>
                <a:gd name="T4" fmla="*/ 1004824 w 1066800"/>
                <a:gd name="T5" fmla="*/ 0 h 371475"/>
                <a:gd name="T6" fmla="*/ 1066800 w 1066800"/>
                <a:gd name="T7" fmla="*/ 61976 h 371475"/>
                <a:gd name="T8" fmla="*/ 1066800 w 1066800"/>
                <a:gd name="T9" fmla="*/ 309499 h 371475"/>
                <a:gd name="T10" fmla="*/ 1004824 w 1066800"/>
                <a:gd name="T11" fmla="*/ 371475 h 371475"/>
                <a:gd name="T12" fmla="*/ 61849 w 1066800"/>
                <a:gd name="T13" fmla="*/ 371475 h 371475"/>
                <a:gd name="T14" fmla="*/ 0 w 1066800"/>
                <a:gd name="T15" fmla="*/ 309499 h 371475"/>
                <a:gd name="T16" fmla="*/ 0 w 1066800"/>
                <a:gd name="T17" fmla="*/ 61976 h 371475"/>
                <a:gd name="T18" fmla="*/ 0 w 1066800"/>
                <a:gd name="T19" fmla="*/ 0 h 371475"/>
                <a:gd name="T20" fmla="*/ 1066800 w 1066800"/>
                <a:gd name="T21" fmla="*/ 371475 h 371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T18" t="T19" r="T20" b="T21"/>
              <a:pathLst>
                <a:path w="1066800" h="371475">
                  <a:moveTo>
                    <a:pt x="0" y="61976"/>
                  </a:moveTo>
                  <a:cubicBezTo>
                    <a:pt x="0" y="27686"/>
                    <a:pt x="27686" y="0"/>
                    <a:pt x="61849" y="0"/>
                  </a:cubicBezTo>
                  <a:lnTo>
                    <a:pt x="1004824" y="0"/>
                  </a:lnTo>
                  <a:cubicBezTo>
                    <a:pt x="1038987" y="0"/>
                    <a:pt x="1066800" y="27686"/>
                    <a:pt x="1066800" y="61976"/>
                  </a:cubicBezTo>
                  <a:lnTo>
                    <a:pt x="1066800" y="309499"/>
                  </a:lnTo>
                  <a:cubicBezTo>
                    <a:pt x="1066800" y="343662"/>
                    <a:pt x="1038987" y="371475"/>
                    <a:pt x="1004824" y="371475"/>
                  </a:cubicBezTo>
                  <a:lnTo>
                    <a:pt x="61849" y="371475"/>
                  </a:lnTo>
                  <a:cubicBezTo>
                    <a:pt x="27686" y="371475"/>
                    <a:pt x="0" y="343662"/>
                    <a:pt x="0" y="309499"/>
                  </a:cubicBezTo>
                  <a:lnTo>
                    <a:pt x="0" y="61976"/>
                  </a:lnTo>
                  <a:close/>
                </a:path>
              </a:pathLst>
            </a:custGeom>
            <a:noFill/>
            <a:ln w="19050">
              <a:solidFill>
                <a:schemeClr val="tx1">
                  <a:lumMod val="95000"/>
                </a:schemeClr>
              </a:solidFill>
              <a:miter lim="127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D"/>
            </a:p>
          </p:txBody>
        </p:sp>
        <p:pic>
          <p:nvPicPr>
            <p:cNvPr id="11" name="Picture 10">
              <a:extLst>
                <a:ext uri="{FF2B5EF4-FFF2-40B4-BE49-F238E27FC236}">
                  <a16:creationId xmlns:a16="http://schemas.microsoft.com/office/drawing/2014/main" id="{A1714B7B-EDC6-063B-D4B9-83B8AAB92F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3" y="10947"/>
              <a:ext cx="10135" cy="223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304B2DB-1F3B-1340-D919-470607817555}"/>
                </a:ext>
              </a:extLst>
            </p:cNvPr>
            <p:cNvSpPr>
              <a:spLocks noChangeArrowheads="1"/>
            </p:cNvSpPr>
            <p:nvPr/>
          </p:nvSpPr>
          <p:spPr bwMode="auto">
            <a:xfrm>
              <a:off x="20459" y="10985"/>
              <a:ext cx="9469" cy="2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07000"/>
                </a:lnSpc>
                <a:spcAft>
                  <a:spcPts val="80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Perancangan</a:t>
              </a:r>
            </a:p>
          </p:txBody>
        </p:sp>
        <p:sp>
          <p:nvSpPr>
            <p:cNvPr id="13" name="Rectangle 12">
              <a:extLst>
                <a:ext uri="{FF2B5EF4-FFF2-40B4-BE49-F238E27FC236}">
                  <a16:creationId xmlns:a16="http://schemas.microsoft.com/office/drawing/2014/main" id="{9B16528F-1338-F650-C5BF-F981C67909F9}"/>
                </a:ext>
              </a:extLst>
            </p:cNvPr>
            <p:cNvSpPr>
              <a:spLocks noChangeArrowheads="1"/>
            </p:cNvSpPr>
            <p:nvPr/>
          </p:nvSpPr>
          <p:spPr bwMode="auto">
            <a:xfrm>
              <a:off x="27597" y="10985"/>
              <a:ext cx="464" cy="2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07000"/>
                </a:lnSpc>
                <a:spcAft>
                  <a:spcPts val="800"/>
                </a:spcAft>
              </a:pPr>
              <a:r>
                <a:rPr lang="en-ID"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4" name="Shape 2461">
              <a:extLst>
                <a:ext uri="{FF2B5EF4-FFF2-40B4-BE49-F238E27FC236}">
                  <a16:creationId xmlns:a16="http://schemas.microsoft.com/office/drawing/2014/main" id="{6AE276BE-BC01-4A4C-C82D-AE6877FA69A8}"/>
                </a:ext>
              </a:extLst>
            </p:cNvPr>
            <p:cNvSpPr>
              <a:spLocks/>
            </p:cNvSpPr>
            <p:nvPr/>
          </p:nvSpPr>
          <p:spPr bwMode="auto">
            <a:xfrm>
              <a:off x="27848" y="14988"/>
              <a:ext cx="10668" cy="3508"/>
            </a:xfrm>
            <a:custGeom>
              <a:avLst/>
              <a:gdLst>
                <a:gd name="T0" fmla="*/ 0 w 1066800"/>
                <a:gd name="T1" fmla="*/ 58420 h 350774"/>
                <a:gd name="T2" fmla="*/ 58420 w 1066800"/>
                <a:gd name="T3" fmla="*/ 0 h 350774"/>
                <a:gd name="T4" fmla="*/ 1008253 w 1066800"/>
                <a:gd name="T5" fmla="*/ 0 h 350774"/>
                <a:gd name="T6" fmla="*/ 1066800 w 1066800"/>
                <a:gd name="T7" fmla="*/ 58420 h 350774"/>
                <a:gd name="T8" fmla="*/ 1066800 w 1066800"/>
                <a:gd name="T9" fmla="*/ 292354 h 350774"/>
                <a:gd name="T10" fmla="*/ 1008253 w 1066800"/>
                <a:gd name="T11" fmla="*/ 350774 h 350774"/>
                <a:gd name="T12" fmla="*/ 58420 w 1066800"/>
                <a:gd name="T13" fmla="*/ 350774 h 350774"/>
                <a:gd name="T14" fmla="*/ 0 w 1066800"/>
                <a:gd name="T15" fmla="*/ 292354 h 350774"/>
                <a:gd name="T16" fmla="*/ 0 w 1066800"/>
                <a:gd name="T17" fmla="*/ 58420 h 350774"/>
                <a:gd name="T18" fmla="*/ 0 w 1066800"/>
                <a:gd name="T19" fmla="*/ 0 h 350774"/>
                <a:gd name="T20" fmla="*/ 1066800 w 1066800"/>
                <a:gd name="T21" fmla="*/ 350774 h 350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T18" t="T19" r="T20" b="T21"/>
              <a:pathLst>
                <a:path w="1066800" h="350774">
                  <a:moveTo>
                    <a:pt x="0" y="58420"/>
                  </a:moveTo>
                  <a:cubicBezTo>
                    <a:pt x="0" y="26162"/>
                    <a:pt x="26162" y="0"/>
                    <a:pt x="58420" y="0"/>
                  </a:cubicBezTo>
                  <a:lnTo>
                    <a:pt x="1008253" y="0"/>
                  </a:lnTo>
                  <a:cubicBezTo>
                    <a:pt x="1040511" y="0"/>
                    <a:pt x="1066800" y="26162"/>
                    <a:pt x="1066800" y="58420"/>
                  </a:cubicBezTo>
                  <a:lnTo>
                    <a:pt x="1066800" y="292354"/>
                  </a:lnTo>
                  <a:cubicBezTo>
                    <a:pt x="1066800" y="324612"/>
                    <a:pt x="1040511" y="350774"/>
                    <a:pt x="1008253" y="350774"/>
                  </a:cubicBezTo>
                  <a:lnTo>
                    <a:pt x="58420" y="350774"/>
                  </a:lnTo>
                  <a:cubicBezTo>
                    <a:pt x="26162" y="350774"/>
                    <a:pt x="0" y="324612"/>
                    <a:pt x="0" y="292354"/>
                  </a:cubicBezTo>
                  <a:lnTo>
                    <a:pt x="0" y="58420"/>
                  </a:lnTo>
                  <a:close/>
                </a:path>
              </a:pathLst>
            </a:custGeom>
            <a:noFill/>
            <a:ln w="19050">
              <a:solidFill>
                <a:schemeClr val="tx1">
                  <a:lumMod val="95000"/>
                </a:schemeClr>
              </a:solidFill>
              <a:miter lim="127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D"/>
            </a:p>
          </p:txBody>
        </p:sp>
        <p:pic>
          <p:nvPicPr>
            <p:cNvPr id="15" name="Picture 14">
              <a:extLst>
                <a:ext uri="{FF2B5EF4-FFF2-40B4-BE49-F238E27FC236}">
                  <a16:creationId xmlns:a16="http://schemas.microsoft.com/office/drawing/2014/main" id="{F034C101-4228-B13D-CD73-01A94324A8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17" y="15722"/>
              <a:ext cx="10135" cy="205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5B7B2803-EE67-28E6-C76F-10E8F3571E96}"/>
                </a:ext>
              </a:extLst>
            </p:cNvPr>
            <p:cNvSpPr>
              <a:spLocks noChangeArrowheads="1"/>
            </p:cNvSpPr>
            <p:nvPr/>
          </p:nvSpPr>
          <p:spPr bwMode="auto">
            <a:xfrm>
              <a:off x="30393" y="15764"/>
              <a:ext cx="7412" cy="2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07000"/>
                </a:lnSpc>
                <a:spcAft>
                  <a:spcPts val="80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Pengujian</a:t>
              </a:r>
            </a:p>
          </p:txBody>
        </p:sp>
        <p:sp>
          <p:nvSpPr>
            <p:cNvPr id="17" name="Rectangle 16">
              <a:extLst>
                <a:ext uri="{FF2B5EF4-FFF2-40B4-BE49-F238E27FC236}">
                  <a16:creationId xmlns:a16="http://schemas.microsoft.com/office/drawing/2014/main" id="{BF045ACF-AFBD-A9D5-2F4D-0C33B574DF53}"/>
                </a:ext>
              </a:extLst>
            </p:cNvPr>
            <p:cNvSpPr>
              <a:spLocks noChangeArrowheads="1"/>
            </p:cNvSpPr>
            <p:nvPr/>
          </p:nvSpPr>
          <p:spPr bwMode="auto">
            <a:xfrm>
              <a:off x="35981" y="15764"/>
              <a:ext cx="465" cy="2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07000"/>
                </a:lnSpc>
                <a:spcAft>
                  <a:spcPts val="800"/>
                </a:spcAft>
              </a:pPr>
              <a:r>
                <a:rPr lang="en-ID"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8" name="Shape 2466">
              <a:extLst>
                <a:ext uri="{FF2B5EF4-FFF2-40B4-BE49-F238E27FC236}">
                  <a16:creationId xmlns:a16="http://schemas.microsoft.com/office/drawing/2014/main" id="{6D3B6B4D-D1B1-B268-0A1D-0FB262787168}"/>
                </a:ext>
              </a:extLst>
            </p:cNvPr>
            <p:cNvSpPr>
              <a:spLocks/>
            </p:cNvSpPr>
            <p:nvPr/>
          </p:nvSpPr>
          <p:spPr bwMode="auto">
            <a:xfrm>
              <a:off x="36779" y="19559"/>
              <a:ext cx="10668" cy="5142"/>
            </a:xfrm>
            <a:custGeom>
              <a:avLst/>
              <a:gdLst>
                <a:gd name="T0" fmla="*/ 0 w 1066800"/>
                <a:gd name="T1" fmla="*/ 85725 h 514223"/>
                <a:gd name="T2" fmla="*/ 85725 w 1066800"/>
                <a:gd name="T3" fmla="*/ 0 h 514223"/>
                <a:gd name="T4" fmla="*/ 981075 w 1066800"/>
                <a:gd name="T5" fmla="*/ 0 h 514223"/>
                <a:gd name="T6" fmla="*/ 1066800 w 1066800"/>
                <a:gd name="T7" fmla="*/ 85725 h 514223"/>
                <a:gd name="T8" fmla="*/ 1066800 w 1066800"/>
                <a:gd name="T9" fmla="*/ 428498 h 514223"/>
                <a:gd name="T10" fmla="*/ 981075 w 1066800"/>
                <a:gd name="T11" fmla="*/ 514223 h 514223"/>
                <a:gd name="T12" fmla="*/ 85725 w 1066800"/>
                <a:gd name="T13" fmla="*/ 514223 h 514223"/>
                <a:gd name="T14" fmla="*/ 0 w 1066800"/>
                <a:gd name="T15" fmla="*/ 428498 h 514223"/>
                <a:gd name="T16" fmla="*/ 0 w 1066800"/>
                <a:gd name="T17" fmla="*/ 85725 h 514223"/>
                <a:gd name="T18" fmla="*/ 0 w 1066800"/>
                <a:gd name="T19" fmla="*/ 0 h 514223"/>
                <a:gd name="T20" fmla="*/ 1066800 w 1066800"/>
                <a:gd name="T21" fmla="*/ 514223 h 514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T18" t="T19" r="T20" b="T21"/>
              <a:pathLst>
                <a:path w="1066800" h="514223">
                  <a:moveTo>
                    <a:pt x="0" y="85725"/>
                  </a:moveTo>
                  <a:cubicBezTo>
                    <a:pt x="0" y="38354"/>
                    <a:pt x="38354" y="0"/>
                    <a:pt x="85725" y="0"/>
                  </a:cubicBezTo>
                  <a:lnTo>
                    <a:pt x="981075" y="0"/>
                  </a:lnTo>
                  <a:cubicBezTo>
                    <a:pt x="1028446" y="0"/>
                    <a:pt x="1066800" y="38354"/>
                    <a:pt x="1066800" y="85725"/>
                  </a:cubicBezTo>
                  <a:lnTo>
                    <a:pt x="1066800" y="428498"/>
                  </a:lnTo>
                  <a:cubicBezTo>
                    <a:pt x="1066800" y="475869"/>
                    <a:pt x="1028446" y="514223"/>
                    <a:pt x="981075" y="514223"/>
                  </a:cubicBezTo>
                  <a:lnTo>
                    <a:pt x="85725" y="514223"/>
                  </a:lnTo>
                  <a:cubicBezTo>
                    <a:pt x="38354" y="514223"/>
                    <a:pt x="0" y="475869"/>
                    <a:pt x="0" y="428498"/>
                  </a:cubicBezTo>
                  <a:lnTo>
                    <a:pt x="0" y="85725"/>
                  </a:lnTo>
                  <a:close/>
                </a:path>
              </a:pathLst>
            </a:custGeom>
            <a:noFill/>
            <a:ln w="19050">
              <a:solidFill>
                <a:schemeClr val="tx1"/>
              </a:solidFill>
              <a:miter lim="127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D"/>
            </a:p>
          </p:txBody>
        </p:sp>
        <p:pic>
          <p:nvPicPr>
            <p:cNvPr id="19" name="Picture 18">
              <a:extLst>
                <a:ext uri="{FF2B5EF4-FFF2-40B4-BE49-F238E27FC236}">
                  <a16:creationId xmlns:a16="http://schemas.microsoft.com/office/drawing/2014/main" id="{4F8C2C3A-29EB-6911-CE08-FC504AD7F6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34" y="20370"/>
              <a:ext cx="9957" cy="353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99ADA8C6-DC5D-2B53-F9B3-9D3377C20A6C}"/>
                </a:ext>
              </a:extLst>
            </p:cNvPr>
            <p:cNvSpPr>
              <a:spLocks noChangeArrowheads="1"/>
            </p:cNvSpPr>
            <p:nvPr/>
          </p:nvSpPr>
          <p:spPr bwMode="auto">
            <a:xfrm>
              <a:off x="38779" y="20412"/>
              <a:ext cx="9411" cy="2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07000"/>
                </a:lnSpc>
                <a:spcAft>
                  <a:spcPts val="800"/>
                </a:spcAft>
              </a:pPr>
              <a:r>
                <a:rPr lang="en-ID" sz="1200" err="1">
                  <a:effectLst/>
                  <a:latin typeface="Times New Roman" panose="02020603050405020304" pitchFamily="18" charset="0"/>
                  <a:ea typeface="Calibri" panose="020F0502020204030204" pitchFamily="34" charset="0"/>
                  <a:cs typeface="Times New Roman" panose="02020603050405020304" pitchFamily="18" charset="0"/>
                </a:rPr>
                <a:t>Penyusunan</a:t>
              </a:r>
              <a:r>
                <a:rPr lang="en-ID" sz="1200">
                  <a:effectLst/>
                  <a:latin typeface="Times New Roman" panose="02020603050405020304" pitchFamily="18" charset="0"/>
                  <a:ea typeface="Calibri" panose="020F0502020204030204" pitchFamily="34" charset="0"/>
                  <a:cs typeface="Times New Roman" panose="02020603050405020304" pitchFamily="18" charset="0"/>
                </a:rPr>
                <a:t> </a:t>
              </a:r>
            </a:p>
          </p:txBody>
        </p:sp>
        <p:sp>
          <p:nvSpPr>
            <p:cNvPr id="21" name="Rectangle 20">
              <a:extLst>
                <a:ext uri="{FF2B5EF4-FFF2-40B4-BE49-F238E27FC236}">
                  <a16:creationId xmlns:a16="http://schemas.microsoft.com/office/drawing/2014/main" id="{BC26BCFD-9363-B697-8A96-3C6D0D092B2D}"/>
                </a:ext>
              </a:extLst>
            </p:cNvPr>
            <p:cNvSpPr>
              <a:spLocks noChangeArrowheads="1"/>
            </p:cNvSpPr>
            <p:nvPr/>
          </p:nvSpPr>
          <p:spPr bwMode="auto">
            <a:xfrm>
              <a:off x="39820" y="22138"/>
              <a:ext cx="6160" cy="2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07000"/>
                </a:lnSpc>
                <a:spcAft>
                  <a:spcPts val="800"/>
                </a:spcAft>
              </a:pPr>
              <a:r>
                <a:rPr lang="en-ID" sz="1200" err="1">
                  <a:effectLst/>
                  <a:latin typeface="Times New Roman" panose="02020603050405020304" pitchFamily="18" charset="0"/>
                  <a:ea typeface="Calibri" panose="020F0502020204030204" pitchFamily="34" charset="0"/>
                  <a:cs typeface="Times New Roman" panose="02020603050405020304" pitchFamily="18" charset="0"/>
                </a:rPr>
                <a:t>Laporan</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2" name="Rectangle 21">
              <a:extLst>
                <a:ext uri="{FF2B5EF4-FFF2-40B4-BE49-F238E27FC236}">
                  <a16:creationId xmlns:a16="http://schemas.microsoft.com/office/drawing/2014/main" id="{AFE8764D-AB18-921C-489A-F3C614703A27}"/>
                </a:ext>
              </a:extLst>
            </p:cNvPr>
            <p:cNvSpPr>
              <a:spLocks noChangeArrowheads="1"/>
            </p:cNvSpPr>
            <p:nvPr/>
          </p:nvSpPr>
          <p:spPr bwMode="auto">
            <a:xfrm>
              <a:off x="44469" y="22138"/>
              <a:ext cx="464" cy="2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07000"/>
                </a:lnSpc>
                <a:spcAft>
                  <a:spcPts val="800"/>
                </a:spcAft>
              </a:pPr>
              <a:r>
                <a:rPr lang="en-ID"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23" name="Shape 2472">
              <a:extLst>
                <a:ext uri="{FF2B5EF4-FFF2-40B4-BE49-F238E27FC236}">
                  <a16:creationId xmlns:a16="http://schemas.microsoft.com/office/drawing/2014/main" id="{FFDA92D2-8A18-9D4C-1743-F1428946A212}"/>
                </a:ext>
              </a:extLst>
            </p:cNvPr>
            <p:cNvSpPr>
              <a:spLocks/>
            </p:cNvSpPr>
            <p:nvPr/>
          </p:nvSpPr>
          <p:spPr bwMode="auto">
            <a:xfrm>
              <a:off x="10835" y="2338"/>
              <a:ext cx="3905" cy="0"/>
            </a:xfrm>
            <a:custGeom>
              <a:avLst/>
              <a:gdLst>
                <a:gd name="T0" fmla="*/ 0 w 390525"/>
                <a:gd name="T1" fmla="*/ 390525 w 390525"/>
                <a:gd name="T2" fmla="*/ 0 w 390525"/>
                <a:gd name="T3" fmla="*/ 390525 w 390525"/>
              </a:gdLst>
              <a:ahLst/>
              <a:cxnLst>
                <a:cxn ang="0">
                  <a:pos x="T0" y="0"/>
                </a:cxn>
                <a:cxn ang="0">
                  <a:pos x="T1" y="0"/>
                </a:cxn>
              </a:cxnLst>
              <a:rect l="T2" t="0" r="T3" b="0"/>
              <a:pathLst>
                <a:path w="390525">
                  <a:moveTo>
                    <a:pt x="0" y="0"/>
                  </a:moveTo>
                  <a:lnTo>
                    <a:pt x="390525" y="0"/>
                  </a:lnTo>
                </a:path>
              </a:pathLst>
            </a:custGeom>
            <a:noFill/>
            <a:ln w="6350">
              <a:solidFill>
                <a:schemeClr val="tx1">
                  <a:lumMod val="95000"/>
                </a:schemeClr>
              </a:solidFill>
              <a:miter lim="127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D"/>
            </a:p>
          </p:txBody>
        </p:sp>
        <p:sp>
          <p:nvSpPr>
            <p:cNvPr id="24" name="Shape 2473">
              <a:extLst>
                <a:ext uri="{FF2B5EF4-FFF2-40B4-BE49-F238E27FC236}">
                  <a16:creationId xmlns:a16="http://schemas.microsoft.com/office/drawing/2014/main" id="{7EB7DEC5-FAE5-9A3B-FC84-A683E82A4FD9}"/>
                </a:ext>
              </a:extLst>
            </p:cNvPr>
            <p:cNvSpPr>
              <a:spLocks/>
            </p:cNvSpPr>
            <p:nvPr/>
          </p:nvSpPr>
          <p:spPr bwMode="auto">
            <a:xfrm>
              <a:off x="14253" y="2338"/>
              <a:ext cx="1033" cy="2286"/>
            </a:xfrm>
            <a:custGeom>
              <a:avLst/>
              <a:gdLst>
                <a:gd name="T0" fmla="*/ 45339 w 103378"/>
                <a:gd name="T1" fmla="*/ 0 h 228600"/>
                <a:gd name="T2" fmla="*/ 58039 w 103378"/>
                <a:gd name="T3" fmla="*/ 0 h 228600"/>
                <a:gd name="T4" fmla="*/ 58039 w 103378"/>
                <a:gd name="T5" fmla="*/ 192605 h 228600"/>
                <a:gd name="T6" fmla="*/ 90678 w 103378"/>
                <a:gd name="T7" fmla="*/ 136652 h 228600"/>
                <a:gd name="T8" fmla="*/ 99314 w 103378"/>
                <a:gd name="T9" fmla="*/ 134366 h 228600"/>
                <a:gd name="T10" fmla="*/ 101600 w 103378"/>
                <a:gd name="T11" fmla="*/ 143002 h 228600"/>
                <a:gd name="T12" fmla="*/ 51689 w 103378"/>
                <a:gd name="T13" fmla="*/ 228600 h 228600"/>
                <a:gd name="T14" fmla="*/ 1778 w 103378"/>
                <a:gd name="T15" fmla="*/ 143002 h 228600"/>
                <a:gd name="T16" fmla="*/ 4064 w 103378"/>
                <a:gd name="T17" fmla="*/ 134366 h 228600"/>
                <a:gd name="T18" fmla="*/ 12700 w 103378"/>
                <a:gd name="T19" fmla="*/ 136652 h 228600"/>
                <a:gd name="T20" fmla="*/ 45339 w 103378"/>
                <a:gd name="T21" fmla="*/ 192605 h 228600"/>
                <a:gd name="T22" fmla="*/ 45339 w 103378"/>
                <a:gd name="T23" fmla="*/ 0 h 228600"/>
                <a:gd name="T24" fmla="*/ 0 w 103378"/>
                <a:gd name="T25" fmla="*/ 0 h 228600"/>
                <a:gd name="T26" fmla="*/ 103378 w 103378"/>
                <a:gd name="T27" fmla="*/ 228600 h 228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103378" h="228600">
                  <a:moveTo>
                    <a:pt x="45339" y="0"/>
                  </a:moveTo>
                  <a:lnTo>
                    <a:pt x="58039" y="0"/>
                  </a:lnTo>
                  <a:lnTo>
                    <a:pt x="58039" y="192605"/>
                  </a:lnTo>
                  <a:lnTo>
                    <a:pt x="90678" y="136652"/>
                  </a:lnTo>
                  <a:cubicBezTo>
                    <a:pt x="92456" y="133604"/>
                    <a:pt x="96266" y="132588"/>
                    <a:pt x="99314" y="134366"/>
                  </a:cubicBezTo>
                  <a:cubicBezTo>
                    <a:pt x="102362" y="136144"/>
                    <a:pt x="103378" y="139954"/>
                    <a:pt x="101600" y="143002"/>
                  </a:cubicBezTo>
                  <a:lnTo>
                    <a:pt x="51689" y="228600"/>
                  </a:lnTo>
                  <a:lnTo>
                    <a:pt x="1778" y="143002"/>
                  </a:lnTo>
                  <a:cubicBezTo>
                    <a:pt x="0" y="139954"/>
                    <a:pt x="1016" y="136144"/>
                    <a:pt x="4064" y="134366"/>
                  </a:cubicBezTo>
                  <a:cubicBezTo>
                    <a:pt x="7112" y="132588"/>
                    <a:pt x="10922" y="133604"/>
                    <a:pt x="12700" y="136652"/>
                  </a:cubicBezTo>
                  <a:lnTo>
                    <a:pt x="45339" y="192605"/>
                  </a:lnTo>
                  <a:lnTo>
                    <a:pt x="45339" y="0"/>
                  </a:lnTo>
                  <a:close/>
                </a:path>
              </a:pathLst>
            </a:custGeom>
            <a:solidFill>
              <a:schemeClr val="tx1"/>
            </a:solidFill>
            <a:ln w="0">
              <a:solidFill>
                <a:schemeClr val="tx1"/>
              </a:solidFill>
              <a:miter lim="127000"/>
              <a:headEnd/>
              <a:tailEnd/>
            </a:ln>
          </p:spPr>
          <p:txBody>
            <a:bodyPr rot="0" vert="horz" wrap="square" lIns="91440" tIns="45720" rIns="91440" bIns="45720" anchor="t" anchorCtr="0" upright="1">
              <a:noAutofit/>
            </a:bodyPr>
            <a:lstStyle/>
            <a:p>
              <a:endParaRPr lang="en-ID"/>
            </a:p>
          </p:txBody>
        </p:sp>
        <p:sp>
          <p:nvSpPr>
            <p:cNvPr id="25" name="Shape 2474">
              <a:extLst>
                <a:ext uri="{FF2B5EF4-FFF2-40B4-BE49-F238E27FC236}">
                  <a16:creationId xmlns:a16="http://schemas.microsoft.com/office/drawing/2014/main" id="{4F5FAF37-FC70-4606-DA6D-3222FCAD315E}"/>
                </a:ext>
              </a:extLst>
            </p:cNvPr>
            <p:cNvSpPr>
              <a:spLocks/>
            </p:cNvSpPr>
            <p:nvPr/>
          </p:nvSpPr>
          <p:spPr bwMode="auto">
            <a:xfrm>
              <a:off x="20937" y="7122"/>
              <a:ext cx="3905" cy="0"/>
            </a:xfrm>
            <a:custGeom>
              <a:avLst/>
              <a:gdLst>
                <a:gd name="T0" fmla="*/ 0 w 390525"/>
                <a:gd name="T1" fmla="*/ 390525 w 390525"/>
                <a:gd name="T2" fmla="*/ 0 w 390525"/>
                <a:gd name="T3" fmla="*/ 390525 w 390525"/>
              </a:gdLst>
              <a:ahLst/>
              <a:cxnLst>
                <a:cxn ang="0">
                  <a:pos x="T0" y="0"/>
                </a:cxn>
                <a:cxn ang="0">
                  <a:pos x="T1" y="0"/>
                </a:cxn>
              </a:cxnLst>
              <a:rect l="T2" t="0" r="T3" b="0"/>
              <a:pathLst>
                <a:path w="390525">
                  <a:moveTo>
                    <a:pt x="0" y="0"/>
                  </a:moveTo>
                  <a:lnTo>
                    <a:pt x="390525" y="0"/>
                  </a:lnTo>
                </a:path>
              </a:pathLst>
            </a:custGeom>
            <a:noFill/>
            <a:ln w="6350">
              <a:solidFill>
                <a:schemeClr val="tx1">
                  <a:lumMod val="95000"/>
                </a:schemeClr>
              </a:solidFill>
              <a:miter lim="127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D"/>
            </a:p>
          </p:txBody>
        </p:sp>
        <p:sp>
          <p:nvSpPr>
            <p:cNvPr id="26" name="Shape 2475">
              <a:extLst>
                <a:ext uri="{FF2B5EF4-FFF2-40B4-BE49-F238E27FC236}">
                  <a16:creationId xmlns:a16="http://schemas.microsoft.com/office/drawing/2014/main" id="{9C7E3713-3D3A-BDDC-90C7-A8EC1F5A6AED}"/>
                </a:ext>
              </a:extLst>
            </p:cNvPr>
            <p:cNvSpPr>
              <a:spLocks/>
            </p:cNvSpPr>
            <p:nvPr/>
          </p:nvSpPr>
          <p:spPr bwMode="auto">
            <a:xfrm>
              <a:off x="24353" y="7122"/>
              <a:ext cx="1035" cy="2286"/>
            </a:xfrm>
            <a:custGeom>
              <a:avLst/>
              <a:gdLst>
                <a:gd name="T0" fmla="*/ 45339 w 103505"/>
                <a:gd name="T1" fmla="*/ 0 h 228600"/>
                <a:gd name="T2" fmla="*/ 58039 w 103505"/>
                <a:gd name="T3" fmla="*/ 0 h 228600"/>
                <a:gd name="T4" fmla="*/ 58039 w 103505"/>
                <a:gd name="T5" fmla="*/ 192478 h 228600"/>
                <a:gd name="T6" fmla="*/ 90678 w 103505"/>
                <a:gd name="T7" fmla="*/ 136525 h 228600"/>
                <a:gd name="T8" fmla="*/ 99441 w 103505"/>
                <a:gd name="T9" fmla="*/ 134239 h 228600"/>
                <a:gd name="T10" fmla="*/ 101727 w 103505"/>
                <a:gd name="T11" fmla="*/ 143002 h 228600"/>
                <a:gd name="T12" fmla="*/ 51689 w 103505"/>
                <a:gd name="T13" fmla="*/ 228600 h 228600"/>
                <a:gd name="T14" fmla="*/ 1778 w 103505"/>
                <a:gd name="T15" fmla="*/ 143002 h 228600"/>
                <a:gd name="T16" fmla="*/ 4064 w 103505"/>
                <a:gd name="T17" fmla="*/ 134239 h 228600"/>
                <a:gd name="T18" fmla="*/ 12827 w 103505"/>
                <a:gd name="T19" fmla="*/ 136525 h 228600"/>
                <a:gd name="T20" fmla="*/ 45339 w 103505"/>
                <a:gd name="T21" fmla="*/ 192260 h 228600"/>
                <a:gd name="T22" fmla="*/ 45339 w 103505"/>
                <a:gd name="T23" fmla="*/ 0 h 228600"/>
                <a:gd name="T24" fmla="*/ 0 w 103505"/>
                <a:gd name="T25" fmla="*/ 0 h 228600"/>
                <a:gd name="T26" fmla="*/ 103505 w 103505"/>
                <a:gd name="T27" fmla="*/ 228600 h 228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103505" h="228600">
                  <a:moveTo>
                    <a:pt x="45339" y="0"/>
                  </a:moveTo>
                  <a:lnTo>
                    <a:pt x="58039" y="0"/>
                  </a:lnTo>
                  <a:lnTo>
                    <a:pt x="58039" y="192478"/>
                  </a:lnTo>
                  <a:lnTo>
                    <a:pt x="90678" y="136525"/>
                  </a:lnTo>
                  <a:cubicBezTo>
                    <a:pt x="92456" y="133477"/>
                    <a:pt x="96393" y="132461"/>
                    <a:pt x="99441" y="134239"/>
                  </a:cubicBezTo>
                  <a:cubicBezTo>
                    <a:pt x="102362" y="136017"/>
                    <a:pt x="103505" y="139954"/>
                    <a:pt x="101727" y="143002"/>
                  </a:cubicBezTo>
                  <a:lnTo>
                    <a:pt x="51689" y="228600"/>
                  </a:lnTo>
                  <a:lnTo>
                    <a:pt x="1778" y="143002"/>
                  </a:lnTo>
                  <a:cubicBezTo>
                    <a:pt x="0" y="139954"/>
                    <a:pt x="1016" y="136017"/>
                    <a:pt x="4064" y="134239"/>
                  </a:cubicBezTo>
                  <a:cubicBezTo>
                    <a:pt x="7112" y="132461"/>
                    <a:pt x="11049" y="133477"/>
                    <a:pt x="12827" y="136525"/>
                  </a:cubicBezTo>
                  <a:lnTo>
                    <a:pt x="45339" y="192260"/>
                  </a:lnTo>
                  <a:lnTo>
                    <a:pt x="45339" y="0"/>
                  </a:lnTo>
                  <a:close/>
                </a:path>
              </a:pathLst>
            </a:custGeom>
            <a:solidFill>
              <a:schemeClr val="tx1"/>
            </a:solidFill>
            <a:ln w="0">
              <a:solidFill>
                <a:schemeClr val="tx1"/>
              </a:solidFill>
              <a:miter lim="127000"/>
              <a:headEnd/>
              <a:tailEnd/>
            </a:ln>
          </p:spPr>
          <p:txBody>
            <a:bodyPr rot="0" vert="horz" wrap="square" lIns="91440" tIns="45720" rIns="91440" bIns="45720" anchor="t" anchorCtr="0" upright="1">
              <a:noAutofit/>
            </a:bodyPr>
            <a:lstStyle/>
            <a:p>
              <a:endParaRPr lang="en-ID"/>
            </a:p>
          </p:txBody>
        </p:sp>
        <p:sp>
          <p:nvSpPr>
            <p:cNvPr id="27" name="Shape 2476">
              <a:extLst>
                <a:ext uri="{FF2B5EF4-FFF2-40B4-BE49-F238E27FC236}">
                  <a16:creationId xmlns:a16="http://schemas.microsoft.com/office/drawing/2014/main" id="{258BD4FA-2260-CAD7-B0A6-516E17D84ED8}"/>
                </a:ext>
              </a:extLst>
            </p:cNvPr>
            <p:cNvSpPr>
              <a:spLocks/>
            </p:cNvSpPr>
            <p:nvPr/>
          </p:nvSpPr>
          <p:spPr bwMode="auto">
            <a:xfrm>
              <a:off x="33497" y="12225"/>
              <a:ext cx="1034" cy="2284"/>
            </a:xfrm>
            <a:custGeom>
              <a:avLst/>
              <a:gdLst>
                <a:gd name="T0" fmla="*/ 45339 w 103378"/>
                <a:gd name="T1" fmla="*/ 0 h 228473"/>
                <a:gd name="T2" fmla="*/ 58039 w 103378"/>
                <a:gd name="T3" fmla="*/ 0 h 228473"/>
                <a:gd name="T4" fmla="*/ 58039 w 103378"/>
                <a:gd name="T5" fmla="*/ 192478 h 228473"/>
                <a:gd name="T6" fmla="*/ 90678 w 103378"/>
                <a:gd name="T7" fmla="*/ 136525 h 228473"/>
                <a:gd name="T8" fmla="*/ 99441 w 103378"/>
                <a:gd name="T9" fmla="*/ 134239 h 228473"/>
                <a:gd name="T10" fmla="*/ 101727 w 103378"/>
                <a:gd name="T11" fmla="*/ 142875 h 228473"/>
                <a:gd name="T12" fmla="*/ 51689 w 103378"/>
                <a:gd name="T13" fmla="*/ 228473 h 228473"/>
                <a:gd name="T14" fmla="*/ 1778 w 103378"/>
                <a:gd name="T15" fmla="*/ 142875 h 228473"/>
                <a:gd name="T16" fmla="*/ 4064 w 103378"/>
                <a:gd name="T17" fmla="*/ 134239 h 228473"/>
                <a:gd name="T18" fmla="*/ 12827 w 103378"/>
                <a:gd name="T19" fmla="*/ 136525 h 228473"/>
                <a:gd name="T20" fmla="*/ 45339 w 103378"/>
                <a:gd name="T21" fmla="*/ 192260 h 228473"/>
                <a:gd name="T22" fmla="*/ 45339 w 103378"/>
                <a:gd name="T23" fmla="*/ 0 h 228473"/>
                <a:gd name="T24" fmla="*/ 0 w 103378"/>
                <a:gd name="T25" fmla="*/ 0 h 228473"/>
                <a:gd name="T26" fmla="*/ 103378 w 103378"/>
                <a:gd name="T27" fmla="*/ 228473 h 228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103378" h="228473">
                  <a:moveTo>
                    <a:pt x="45339" y="0"/>
                  </a:moveTo>
                  <a:lnTo>
                    <a:pt x="58039" y="0"/>
                  </a:lnTo>
                  <a:lnTo>
                    <a:pt x="58039" y="192478"/>
                  </a:lnTo>
                  <a:lnTo>
                    <a:pt x="90678" y="136525"/>
                  </a:lnTo>
                  <a:cubicBezTo>
                    <a:pt x="92456" y="133477"/>
                    <a:pt x="96393" y="132461"/>
                    <a:pt x="99441" y="134239"/>
                  </a:cubicBezTo>
                  <a:cubicBezTo>
                    <a:pt x="102362" y="136017"/>
                    <a:pt x="103378" y="139827"/>
                    <a:pt x="101727" y="142875"/>
                  </a:cubicBezTo>
                  <a:lnTo>
                    <a:pt x="51689" y="228473"/>
                  </a:lnTo>
                  <a:lnTo>
                    <a:pt x="1778" y="142875"/>
                  </a:lnTo>
                  <a:cubicBezTo>
                    <a:pt x="0" y="139827"/>
                    <a:pt x="1016" y="136017"/>
                    <a:pt x="4064" y="134239"/>
                  </a:cubicBezTo>
                  <a:cubicBezTo>
                    <a:pt x="7112" y="132461"/>
                    <a:pt x="11049" y="133477"/>
                    <a:pt x="12827" y="136525"/>
                  </a:cubicBezTo>
                  <a:lnTo>
                    <a:pt x="45339" y="192260"/>
                  </a:lnTo>
                  <a:lnTo>
                    <a:pt x="45339" y="0"/>
                  </a:lnTo>
                  <a:close/>
                </a:path>
              </a:pathLst>
            </a:custGeom>
            <a:solidFill>
              <a:schemeClr val="tx1"/>
            </a:solidFill>
            <a:ln w="0">
              <a:solidFill>
                <a:schemeClr val="tx1"/>
              </a:solidFill>
              <a:miter lim="127000"/>
              <a:headEnd/>
              <a:tailEnd/>
            </a:ln>
          </p:spPr>
          <p:txBody>
            <a:bodyPr rot="0" vert="horz" wrap="square" lIns="91440" tIns="45720" rIns="91440" bIns="45720" anchor="t" anchorCtr="0" upright="1">
              <a:noAutofit/>
            </a:bodyPr>
            <a:lstStyle/>
            <a:p>
              <a:endParaRPr lang="en-ID"/>
            </a:p>
          </p:txBody>
        </p:sp>
        <p:sp>
          <p:nvSpPr>
            <p:cNvPr id="28" name="Shape 2477">
              <a:extLst>
                <a:ext uri="{FF2B5EF4-FFF2-40B4-BE49-F238E27FC236}">
                  <a16:creationId xmlns:a16="http://schemas.microsoft.com/office/drawing/2014/main" id="{9EBAD160-BCC8-378D-82AF-BE0163E63835}"/>
                </a:ext>
              </a:extLst>
            </p:cNvPr>
            <p:cNvSpPr>
              <a:spLocks/>
            </p:cNvSpPr>
            <p:nvPr/>
          </p:nvSpPr>
          <p:spPr bwMode="auto">
            <a:xfrm>
              <a:off x="42534" y="16582"/>
              <a:ext cx="1035" cy="2286"/>
            </a:xfrm>
            <a:custGeom>
              <a:avLst/>
              <a:gdLst>
                <a:gd name="T0" fmla="*/ 45466 w 103505"/>
                <a:gd name="T1" fmla="*/ 0 h 228600"/>
                <a:gd name="T2" fmla="*/ 58166 w 103505"/>
                <a:gd name="T3" fmla="*/ 0 h 228600"/>
                <a:gd name="T4" fmla="*/ 58166 w 103505"/>
                <a:gd name="T5" fmla="*/ 192387 h 228600"/>
                <a:gd name="T6" fmla="*/ 90678 w 103505"/>
                <a:gd name="T7" fmla="*/ 136652 h 228600"/>
                <a:gd name="T8" fmla="*/ 99441 w 103505"/>
                <a:gd name="T9" fmla="*/ 134366 h 228600"/>
                <a:gd name="T10" fmla="*/ 101727 w 103505"/>
                <a:gd name="T11" fmla="*/ 143002 h 228600"/>
                <a:gd name="T12" fmla="*/ 51816 w 103505"/>
                <a:gd name="T13" fmla="*/ 228600 h 228600"/>
                <a:gd name="T14" fmla="*/ 1778 w 103505"/>
                <a:gd name="T15" fmla="*/ 143002 h 228600"/>
                <a:gd name="T16" fmla="*/ 4064 w 103505"/>
                <a:gd name="T17" fmla="*/ 134366 h 228600"/>
                <a:gd name="T18" fmla="*/ 12827 w 103505"/>
                <a:gd name="T19" fmla="*/ 136652 h 228600"/>
                <a:gd name="T20" fmla="*/ 45466 w 103505"/>
                <a:gd name="T21" fmla="*/ 192605 h 228600"/>
                <a:gd name="T22" fmla="*/ 45466 w 103505"/>
                <a:gd name="T23" fmla="*/ 0 h 228600"/>
                <a:gd name="T24" fmla="*/ 0 w 103505"/>
                <a:gd name="T25" fmla="*/ 0 h 228600"/>
                <a:gd name="T26" fmla="*/ 103505 w 103505"/>
                <a:gd name="T27" fmla="*/ 228600 h 228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103505" h="228600">
                  <a:moveTo>
                    <a:pt x="45466" y="0"/>
                  </a:moveTo>
                  <a:lnTo>
                    <a:pt x="58166" y="0"/>
                  </a:lnTo>
                  <a:lnTo>
                    <a:pt x="58166" y="192387"/>
                  </a:lnTo>
                  <a:lnTo>
                    <a:pt x="90678" y="136652"/>
                  </a:lnTo>
                  <a:cubicBezTo>
                    <a:pt x="92456" y="133604"/>
                    <a:pt x="96393" y="132588"/>
                    <a:pt x="99441" y="134366"/>
                  </a:cubicBezTo>
                  <a:cubicBezTo>
                    <a:pt x="102489" y="136144"/>
                    <a:pt x="103505" y="139954"/>
                    <a:pt x="101727" y="143002"/>
                  </a:cubicBezTo>
                  <a:lnTo>
                    <a:pt x="51816" y="228600"/>
                  </a:lnTo>
                  <a:lnTo>
                    <a:pt x="1778" y="143002"/>
                  </a:lnTo>
                  <a:cubicBezTo>
                    <a:pt x="0" y="139954"/>
                    <a:pt x="1143" y="136144"/>
                    <a:pt x="4064" y="134366"/>
                  </a:cubicBezTo>
                  <a:cubicBezTo>
                    <a:pt x="7112" y="132588"/>
                    <a:pt x="11049" y="133604"/>
                    <a:pt x="12827" y="136652"/>
                  </a:cubicBezTo>
                  <a:lnTo>
                    <a:pt x="45466" y="192605"/>
                  </a:lnTo>
                  <a:lnTo>
                    <a:pt x="45466" y="0"/>
                  </a:lnTo>
                  <a:close/>
                </a:path>
              </a:pathLst>
            </a:custGeom>
            <a:solidFill>
              <a:schemeClr val="tx1"/>
            </a:solidFill>
            <a:ln w="0">
              <a:solidFill>
                <a:schemeClr val="tx1"/>
              </a:solidFill>
              <a:miter lim="127000"/>
              <a:headEnd/>
              <a:tailEnd/>
            </a:ln>
          </p:spPr>
          <p:txBody>
            <a:bodyPr rot="0" vert="horz" wrap="square" lIns="91440" tIns="45720" rIns="91440" bIns="45720" anchor="t" anchorCtr="0" upright="1">
              <a:noAutofit/>
            </a:bodyPr>
            <a:lstStyle/>
            <a:p>
              <a:endParaRPr lang="en-ID"/>
            </a:p>
          </p:txBody>
        </p:sp>
        <p:sp>
          <p:nvSpPr>
            <p:cNvPr id="29" name="Shape 2478">
              <a:extLst>
                <a:ext uri="{FF2B5EF4-FFF2-40B4-BE49-F238E27FC236}">
                  <a16:creationId xmlns:a16="http://schemas.microsoft.com/office/drawing/2014/main" id="{A2F2F0DD-E35B-5FCD-3250-42E805C1A62D}"/>
                </a:ext>
              </a:extLst>
            </p:cNvPr>
            <p:cNvSpPr>
              <a:spLocks/>
            </p:cNvSpPr>
            <p:nvPr/>
          </p:nvSpPr>
          <p:spPr bwMode="auto">
            <a:xfrm>
              <a:off x="1479" y="0"/>
              <a:ext cx="9049" cy="5142"/>
            </a:xfrm>
            <a:custGeom>
              <a:avLst/>
              <a:gdLst>
                <a:gd name="T0" fmla="*/ 0 w 904875"/>
                <a:gd name="T1" fmla="*/ 85725 h 514223"/>
                <a:gd name="T2" fmla="*/ 85725 w 904875"/>
                <a:gd name="T3" fmla="*/ 0 h 514223"/>
                <a:gd name="T4" fmla="*/ 819150 w 904875"/>
                <a:gd name="T5" fmla="*/ 0 h 514223"/>
                <a:gd name="T6" fmla="*/ 904875 w 904875"/>
                <a:gd name="T7" fmla="*/ 85725 h 514223"/>
                <a:gd name="T8" fmla="*/ 904875 w 904875"/>
                <a:gd name="T9" fmla="*/ 428498 h 514223"/>
                <a:gd name="T10" fmla="*/ 819150 w 904875"/>
                <a:gd name="T11" fmla="*/ 514223 h 514223"/>
                <a:gd name="T12" fmla="*/ 85725 w 904875"/>
                <a:gd name="T13" fmla="*/ 514223 h 514223"/>
                <a:gd name="T14" fmla="*/ 0 w 904875"/>
                <a:gd name="T15" fmla="*/ 428498 h 514223"/>
                <a:gd name="T16" fmla="*/ 0 w 904875"/>
                <a:gd name="T17" fmla="*/ 85725 h 514223"/>
                <a:gd name="T18" fmla="*/ 0 w 904875"/>
                <a:gd name="T19" fmla="*/ 0 h 514223"/>
                <a:gd name="T20" fmla="*/ 904875 w 904875"/>
                <a:gd name="T21" fmla="*/ 514223 h 514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T18" t="T19" r="T20" b="T21"/>
              <a:pathLst>
                <a:path w="904875" h="514223">
                  <a:moveTo>
                    <a:pt x="0" y="85725"/>
                  </a:moveTo>
                  <a:cubicBezTo>
                    <a:pt x="0" y="38354"/>
                    <a:pt x="38354" y="0"/>
                    <a:pt x="85725" y="0"/>
                  </a:cubicBezTo>
                  <a:lnTo>
                    <a:pt x="819150" y="0"/>
                  </a:lnTo>
                  <a:cubicBezTo>
                    <a:pt x="866521" y="0"/>
                    <a:pt x="904875" y="38354"/>
                    <a:pt x="904875" y="85725"/>
                  </a:cubicBezTo>
                  <a:lnTo>
                    <a:pt x="904875" y="428498"/>
                  </a:lnTo>
                  <a:cubicBezTo>
                    <a:pt x="904875" y="475869"/>
                    <a:pt x="866521" y="514223"/>
                    <a:pt x="819150" y="514223"/>
                  </a:cubicBezTo>
                  <a:lnTo>
                    <a:pt x="85725" y="514223"/>
                  </a:lnTo>
                  <a:cubicBezTo>
                    <a:pt x="38354" y="514223"/>
                    <a:pt x="0" y="475869"/>
                    <a:pt x="0" y="428498"/>
                  </a:cubicBezTo>
                  <a:lnTo>
                    <a:pt x="0" y="85725"/>
                  </a:lnTo>
                  <a:close/>
                </a:path>
              </a:pathLst>
            </a:custGeom>
            <a:noFill/>
            <a:ln w="19050">
              <a:solidFill>
                <a:schemeClr val="tx1">
                  <a:lumMod val="95000"/>
                </a:schemeClr>
              </a:solidFill>
              <a:miter lim="127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D"/>
            </a:p>
          </p:txBody>
        </p:sp>
        <p:pic>
          <p:nvPicPr>
            <p:cNvPr id="30" name="Picture 29">
              <a:extLst>
                <a:ext uri="{FF2B5EF4-FFF2-40B4-BE49-F238E27FC236}">
                  <a16:creationId xmlns:a16="http://schemas.microsoft.com/office/drawing/2014/main" id="{EA012D16-EA5D-FE51-4CA9-7DD5A0BD69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 y="812"/>
              <a:ext cx="8357" cy="3531"/>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FDC44F72-934A-0BAF-164B-E6A3B5C13B97}"/>
                </a:ext>
              </a:extLst>
            </p:cNvPr>
            <p:cNvSpPr>
              <a:spLocks noChangeArrowheads="1"/>
            </p:cNvSpPr>
            <p:nvPr/>
          </p:nvSpPr>
          <p:spPr bwMode="auto">
            <a:xfrm>
              <a:off x="4552" y="848"/>
              <a:ext cx="4348" cy="2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07000"/>
                </a:lnSpc>
                <a:spcAft>
                  <a:spcPts val="800"/>
                </a:spcAft>
              </a:pPr>
              <a:r>
                <a:rPr lang="en-ID" sz="1200" err="1">
                  <a:effectLst/>
                  <a:latin typeface="Times New Roman" panose="02020603050405020304" pitchFamily="18" charset="0"/>
                  <a:ea typeface="Calibri" panose="020F0502020204030204" pitchFamily="34" charset="0"/>
                  <a:cs typeface="Times New Roman" panose="02020603050405020304" pitchFamily="18" charset="0"/>
                </a:rPr>
                <a:t>Studi</a:t>
              </a:r>
              <a:r>
                <a:rPr lang="en-ID" sz="1200">
                  <a:effectLst/>
                  <a:latin typeface="Times New Roman" panose="02020603050405020304" pitchFamily="18" charset="0"/>
                  <a:ea typeface="Calibri" panose="020F0502020204030204" pitchFamily="34" charset="0"/>
                  <a:cs typeface="Times New Roman" panose="02020603050405020304" pitchFamily="18" charset="0"/>
                </a:rPr>
                <a:t> </a:t>
              </a:r>
            </a:p>
          </p:txBody>
        </p:sp>
        <p:sp>
          <p:nvSpPr>
            <p:cNvPr id="32" name="Rectangle 31">
              <a:extLst>
                <a:ext uri="{FF2B5EF4-FFF2-40B4-BE49-F238E27FC236}">
                  <a16:creationId xmlns:a16="http://schemas.microsoft.com/office/drawing/2014/main" id="{2635CD6D-1F5D-0F7E-E29D-B13CA4F79D1A}"/>
                </a:ext>
              </a:extLst>
            </p:cNvPr>
            <p:cNvSpPr>
              <a:spLocks noChangeArrowheads="1"/>
            </p:cNvSpPr>
            <p:nvPr/>
          </p:nvSpPr>
          <p:spPr bwMode="auto">
            <a:xfrm>
              <a:off x="3841" y="2577"/>
              <a:ext cx="5756" cy="2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07000"/>
                </a:lnSpc>
                <a:spcAft>
                  <a:spcPts val="80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Pustaka</a:t>
              </a:r>
            </a:p>
          </p:txBody>
        </p:sp>
        <p:sp>
          <p:nvSpPr>
            <p:cNvPr id="33" name="Rectangle 32">
              <a:extLst>
                <a:ext uri="{FF2B5EF4-FFF2-40B4-BE49-F238E27FC236}">
                  <a16:creationId xmlns:a16="http://schemas.microsoft.com/office/drawing/2014/main" id="{BED1C4B7-58B6-C216-A89A-A56D4430013D}"/>
                </a:ext>
              </a:extLst>
            </p:cNvPr>
            <p:cNvSpPr>
              <a:spLocks noChangeArrowheads="1"/>
            </p:cNvSpPr>
            <p:nvPr/>
          </p:nvSpPr>
          <p:spPr bwMode="auto">
            <a:xfrm>
              <a:off x="8185" y="2577"/>
              <a:ext cx="464" cy="2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07000"/>
                </a:lnSpc>
                <a:spcAft>
                  <a:spcPts val="800"/>
                </a:spcAft>
              </a:pPr>
              <a:r>
                <a:rPr lang="en-ID"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4" name="Shape 2484">
              <a:extLst>
                <a:ext uri="{FF2B5EF4-FFF2-40B4-BE49-F238E27FC236}">
                  <a16:creationId xmlns:a16="http://schemas.microsoft.com/office/drawing/2014/main" id="{3E63913C-DFED-5338-C0DA-98E01B49914B}"/>
                </a:ext>
              </a:extLst>
            </p:cNvPr>
            <p:cNvSpPr>
              <a:spLocks/>
            </p:cNvSpPr>
            <p:nvPr/>
          </p:nvSpPr>
          <p:spPr bwMode="auto">
            <a:xfrm>
              <a:off x="30081" y="12225"/>
              <a:ext cx="3905" cy="0"/>
            </a:xfrm>
            <a:custGeom>
              <a:avLst/>
              <a:gdLst>
                <a:gd name="T0" fmla="*/ 0 w 390525"/>
                <a:gd name="T1" fmla="*/ 390525 w 390525"/>
                <a:gd name="T2" fmla="*/ 0 w 390525"/>
                <a:gd name="T3" fmla="*/ 390525 w 390525"/>
              </a:gdLst>
              <a:ahLst/>
              <a:cxnLst>
                <a:cxn ang="0">
                  <a:pos x="T0" y="0"/>
                </a:cxn>
                <a:cxn ang="0">
                  <a:pos x="T1" y="0"/>
                </a:cxn>
              </a:cxnLst>
              <a:rect l="T2" t="0" r="T3" b="0"/>
              <a:pathLst>
                <a:path w="390525">
                  <a:moveTo>
                    <a:pt x="0" y="0"/>
                  </a:moveTo>
                  <a:lnTo>
                    <a:pt x="390525" y="0"/>
                  </a:lnTo>
                </a:path>
              </a:pathLst>
            </a:custGeom>
            <a:noFill/>
            <a:ln w="6350">
              <a:solidFill>
                <a:schemeClr val="tx1">
                  <a:lumMod val="95000"/>
                </a:schemeClr>
              </a:solidFill>
              <a:miter lim="127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D"/>
            </a:p>
          </p:txBody>
        </p:sp>
        <p:sp>
          <p:nvSpPr>
            <p:cNvPr id="35" name="Shape 2485">
              <a:extLst>
                <a:ext uri="{FF2B5EF4-FFF2-40B4-BE49-F238E27FC236}">
                  <a16:creationId xmlns:a16="http://schemas.microsoft.com/office/drawing/2014/main" id="{2DB66BED-FFCF-EEB9-673C-7EB45CCD9060}"/>
                </a:ext>
              </a:extLst>
            </p:cNvPr>
            <p:cNvSpPr>
              <a:spLocks/>
            </p:cNvSpPr>
            <p:nvPr/>
          </p:nvSpPr>
          <p:spPr bwMode="auto">
            <a:xfrm>
              <a:off x="39118" y="16582"/>
              <a:ext cx="3905" cy="0"/>
            </a:xfrm>
            <a:custGeom>
              <a:avLst/>
              <a:gdLst>
                <a:gd name="T0" fmla="*/ 0 w 390525"/>
                <a:gd name="T1" fmla="*/ 390525 w 390525"/>
                <a:gd name="T2" fmla="*/ 0 w 390525"/>
                <a:gd name="T3" fmla="*/ 390525 w 390525"/>
              </a:gdLst>
              <a:ahLst/>
              <a:cxnLst>
                <a:cxn ang="0">
                  <a:pos x="T0" y="0"/>
                </a:cxn>
                <a:cxn ang="0">
                  <a:pos x="T1" y="0"/>
                </a:cxn>
              </a:cxnLst>
              <a:rect l="T2" t="0" r="T3" b="0"/>
              <a:pathLst>
                <a:path w="390525">
                  <a:moveTo>
                    <a:pt x="0" y="0"/>
                  </a:moveTo>
                  <a:lnTo>
                    <a:pt x="390525" y="0"/>
                  </a:lnTo>
                </a:path>
              </a:pathLst>
            </a:custGeom>
            <a:noFill/>
            <a:ln w="6350">
              <a:solidFill>
                <a:schemeClr val="tx1"/>
              </a:solidFill>
              <a:miter lim="127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D"/>
            </a:p>
          </p:txBody>
        </p:sp>
        <p:pic>
          <p:nvPicPr>
            <p:cNvPr id="36" name="Picture 35">
              <a:extLst>
                <a:ext uri="{FF2B5EF4-FFF2-40B4-BE49-F238E27FC236}">
                  <a16:creationId xmlns:a16="http://schemas.microsoft.com/office/drawing/2014/main" id="{E0D1ADE2-6EB4-4879-A57F-C9750C5705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5501"/>
              <a:ext cx="45974" cy="26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B1F552F1-A64D-3B8E-C6EF-4ED051E2BE2F}"/>
              </a:ext>
            </a:extLst>
          </p:cNvPr>
          <p:cNvGrpSpPr/>
          <p:nvPr/>
        </p:nvGrpSpPr>
        <p:grpSpPr>
          <a:xfrm>
            <a:off x="84580" y="5878899"/>
            <a:ext cx="1866684" cy="891822"/>
            <a:chOff x="8888363" y="1857505"/>
            <a:chExt cx="1866684" cy="891822"/>
          </a:xfrm>
        </p:grpSpPr>
        <p:pic>
          <p:nvPicPr>
            <p:cNvPr id="37" name="Picture 36">
              <a:extLst>
                <a:ext uri="{FF2B5EF4-FFF2-40B4-BE49-F238E27FC236}">
                  <a16:creationId xmlns:a16="http://schemas.microsoft.com/office/drawing/2014/main" id="{9B6CB60A-8E11-0495-8FBD-2A1623438DD7}"/>
                </a:ext>
              </a:extLst>
            </p:cNvPr>
            <p:cNvPicPr>
              <a:picLocks noChangeAspect="1"/>
            </p:cNvPicPr>
            <p:nvPr/>
          </p:nvPicPr>
          <p:blipFill>
            <a:blip r:embed="rId7"/>
            <a:stretch>
              <a:fillRect/>
            </a:stretch>
          </p:blipFill>
          <p:spPr>
            <a:xfrm>
              <a:off x="9863225" y="1857505"/>
              <a:ext cx="891822" cy="891822"/>
            </a:xfrm>
            <a:prstGeom prst="flowChartConnector">
              <a:avLst/>
            </a:prstGeom>
          </p:spPr>
        </p:pic>
        <p:pic>
          <p:nvPicPr>
            <p:cNvPr id="38" name="Picture 37">
              <a:extLst>
                <a:ext uri="{FF2B5EF4-FFF2-40B4-BE49-F238E27FC236}">
                  <a16:creationId xmlns:a16="http://schemas.microsoft.com/office/drawing/2014/main" id="{F39EF560-0373-766A-A941-90F4842D2D9D}"/>
                </a:ext>
              </a:extLst>
            </p:cNvPr>
            <p:cNvPicPr>
              <a:picLocks noChangeAspect="1"/>
            </p:cNvPicPr>
            <p:nvPr/>
          </p:nvPicPr>
          <p:blipFill>
            <a:blip r:embed="rId8"/>
            <a:stretch>
              <a:fillRect/>
            </a:stretch>
          </p:blipFill>
          <p:spPr>
            <a:xfrm>
              <a:off x="8888363" y="1857505"/>
              <a:ext cx="891822" cy="891822"/>
            </a:xfrm>
            <a:prstGeom prst="rect">
              <a:avLst/>
            </a:prstGeom>
          </p:spPr>
        </p:pic>
      </p:grpSp>
    </p:spTree>
    <p:extLst>
      <p:ext uri="{BB962C8B-B14F-4D97-AF65-F5344CB8AC3E}">
        <p14:creationId xmlns:p14="http://schemas.microsoft.com/office/powerpoint/2010/main" val="2586555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0BB3CF-FCCB-10E9-E76F-715EC0B46F8E}"/>
              </a:ext>
            </a:extLst>
          </p:cNvPr>
          <p:cNvSpPr>
            <a:spLocks noGrp="1"/>
          </p:cNvSpPr>
          <p:nvPr>
            <p:ph idx="1"/>
          </p:nvPr>
        </p:nvSpPr>
        <p:spPr>
          <a:xfrm>
            <a:off x="561475" y="1134070"/>
            <a:ext cx="10181320" cy="4332276"/>
          </a:xfrm>
        </p:spPr>
        <p:txBody>
          <a:bodyPr/>
          <a:lstStyle/>
          <a:p>
            <a:pPr algn="just">
              <a:lnSpc>
                <a:spcPct val="150000"/>
              </a:lnSpc>
              <a:buClr>
                <a:schemeClr val="tx1"/>
              </a:buClr>
              <a:tabLst>
                <a:tab pos="1890395" algn="l"/>
                <a:tab pos="1980565" algn="l"/>
              </a:tabLst>
            </a:pPr>
            <a:r>
              <a:rPr lang="en-ID" sz="1800">
                <a:latin typeface="Times New Roman" panose="02020603050405020304" pitchFamily="18" charset="0"/>
                <a:ea typeface="Adobe Gothic Std B" panose="020B0800000000000000" pitchFamily="34" charset="-128"/>
                <a:cs typeface="Times New Roman" panose="02020603050405020304" pitchFamily="18" charset="0"/>
              </a:rPr>
              <a:t>Perancangan sistem terdiri dari 4 macam rancangan, yaitu :</a:t>
            </a:r>
            <a:endParaRPr lang="en-ID" sz="1800">
              <a:effectLst/>
              <a:latin typeface="Times New Roman" panose="02020603050405020304" pitchFamily="18" charset="0"/>
              <a:ea typeface="Adobe Gothic Std B" panose="020B0800000000000000" pitchFamily="34" charset="-128"/>
              <a:cs typeface="Times New Roman" panose="02020603050405020304" pitchFamily="18" charset="0"/>
            </a:endParaRPr>
          </a:p>
          <a:p>
            <a:pPr marL="800100" lvl="1" indent="-342900" algn="just">
              <a:lnSpc>
                <a:spcPct val="150000"/>
              </a:lnSpc>
              <a:buClr>
                <a:schemeClr val="tx1"/>
              </a:buClr>
              <a:buFont typeface="+mj-lt"/>
              <a:buAutoNum type="arabicPeriod"/>
              <a:tabLst>
                <a:tab pos="1890395" algn="l"/>
                <a:tab pos="1980565" algn="l"/>
              </a:tabLst>
            </a:pPr>
            <a:r>
              <a:rPr lang="en-ID" sz="1600">
                <a:latin typeface="Times New Roman" panose="02020603050405020304" pitchFamily="18" charset="0"/>
                <a:ea typeface="Adobe Gothic Std B" panose="020B0800000000000000" pitchFamily="34" charset="-128"/>
                <a:cs typeface="Times New Roman" panose="02020603050405020304" pitchFamily="18" charset="0"/>
              </a:rPr>
              <a:t>Blok diagram komponen.</a:t>
            </a:r>
            <a:endParaRPr lang="en-ID" sz="1600">
              <a:effectLst/>
              <a:latin typeface="Times New Roman" panose="02020603050405020304" pitchFamily="18" charset="0"/>
              <a:ea typeface="Adobe Gothic Std B" panose="020B0800000000000000" pitchFamily="34" charset="-128"/>
              <a:cs typeface="Times New Roman" panose="02020603050405020304" pitchFamily="18" charset="0"/>
            </a:endParaRPr>
          </a:p>
          <a:p>
            <a:pPr marL="800100" lvl="1" indent="-342900" algn="just">
              <a:lnSpc>
                <a:spcPct val="150000"/>
              </a:lnSpc>
              <a:buClr>
                <a:schemeClr val="tx1"/>
              </a:buClr>
              <a:buFont typeface="+mj-lt"/>
              <a:buAutoNum type="arabicPeriod"/>
              <a:tabLst>
                <a:tab pos="1890395" algn="l"/>
                <a:tab pos="1980565" algn="l"/>
              </a:tabLst>
            </a:pPr>
            <a:r>
              <a:rPr lang="en-ID" sz="1600">
                <a:latin typeface="Times New Roman" panose="02020603050405020304" pitchFamily="18" charset="0"/>
                <a:ea typeface="Adobe Gothic Std B" panose="020B0800000000000000" pitchFamily="34" charset="-128"/>
                <a:cs typeface="Times New Roman" panose="02020603050405020304" pitchFamily="18" charset="0"/>
              </a:rPr>
              <a:t>Perancangan sistem kontrol.</a:t>
            </a:r>
            <a:endParaRPr lang="en-ID" sz="1600">
              <a:effectLst/>
              <a:latin typeface="Times New Roman" panose="02020603050405020304" pitchFamily="18" charset="0"/>
              <a:ea typeface="Adobe Gothic Std B" panose="020B0800000000000000" pitchFamily="34" charset="-128"/>
              <a:cs typeface="Times New Roman" panose="02020603050405020304" pitchFamily="18" charset="0"/>
            </a:endParaRPr>
          </a:p>
          <a:p>
            <a:pPr marL="800100" lvl="1" indent="-342900" algn="just">
              <a:lnSpc>
                <a:spcPct val="150000"/>
              </a:lnSpc>
              <a:spcAft>
                <a:spcPts val="800"/>
              </a:spcAft>
              <a:buClr>
                <a:schemeClr val="tx1"/>
              </a:buClr>
              <a:buFont typeface="+mj-lt"/>
              <a:buAutoNum type="arabicPeriod"/>
              <a:tabLst>
                <a:tab pos="1890395" algn="l"/>
                <a:tab pos="1980565" algn="l"/>
              </a:tabLst>
            </a:pPr>
            <a:r>
              <a:rPr lang="en-ID" sz="1600">
                <a:latin typeface="Times New Roman" panose="02020603050405020304" pitchFamily="18" charset="0"/>
                <a:ea typeface="Adobe Gothic Std B" panose="020B0800000000000000" pitchFamily="34" charset="-128"/>
                <a:cs typeface="Times New Roman" panose="02020603050405020304" pitchFamily="18" charset="0"/>
              </a:rPr>
              <a:t>Desain sistem control dalam box.</a:t>
            </a:r>
          </a:p>
          <a:p>
            <a:pPr marL="800100" lvl="1" indent="-342900" algn="just">
              <a:lnSpc>
                <a:spcPct val="150000"/>
              </a:lnSpc>
              <a:spcAft>
                <a:spcPts val="800"/>
              </a:spcAft>
              <a:buClr>
                <a:schemeClr val="tx1"/>
              </a:buClr>
              <a:buFont typeface="+mj-lt"/>
              <a:buAutoNum type="arabicPeriod"/>
              <a:tabLst>
                <a:tab pos="1890395" algn="l"/>
                <a:tab pos="1980565" algn="l"/>
              </a:tabLst>
            </a:pPr>
            <a:r>
              <a:rPr lang="en-ID" sz="1600">
                <a:effectLst/>
                <a:latin typeface="Times New Roman" panose="02020603050405020304" pitchFamily="18" charset="0"/>
                <a:ea typeface="Adobe Gothic Std B" panose="020B0800000000000000" pitchFamily="34" charset="-128"/>
                <a:cs typeface="Times New Roman" panose="02020603050405020304" pitchFamily="18" charset="0"/>
              </a:rPr>
              <a:t>Flowchart diagram.</a:t>
            </a:r>
          </a:p>
          <a:p>
            <a:endParaRPr lang="en-ID"/>
          </a:p>
        </p:txBody>
      </p:sp>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PERANCANGAN SISTEM</a:t>
            </a:r>
            <a:endParaRPr lang="en-ID">
              <a:solidFill>
                <a:schemeClr val="tx1"/>
              </a:solidFill>
            </a:endParaRPr>
          </a:p>
        </p:txBody>
      </p:sp>
      <p:grpSp>
        <p:nvGrpSpPr>
          <p:cNvPr id="2" name="Group 1">
            <a:extLst>
              <a:ext uri="{FF2B5EF4-FFF2-40B4-BE49-F238E27FC236}">
                <a16:creationId xmlns:a16="http://schemas.microsoft.com/office/drawing/2014/main" id="{A7DFEFA5-8434-897D-391B-3FDD1EF6495F}"/>
              </a:ext>
            </a:extLst>
          </p:cNvPr>
          <p:cNvGrpSpPr/>
          <p:nvPr/>
        </p:nvGrpSpPr>
        <p:grpSpPr>
          <a:xfrm>
            <a:off x="84580" y="5878899"/>
            <a:ext cx="1866684" cy="891822"/>
            <a:chOff x="8888363" y="1857505"/>
            <a:chExt cx="1866684" cy="891822"/>
          </a:xfrm>
        </p:grpSpPr>
        <p:pic>
          <p:nvPicPr>
            <p:cNvPr id="4" name="Picture 3">
              <a:extLst>
                <a:ext uri="{FF2B5EF4-FFF2-40B4-BE49-F238E27FC236}">
                  <a16:creationId xmlns:a16="http://schemas.microsoft.com/office/drawing/2014/main" id="{11AD5613-BE50-A539-8949-5F0905695AC8}"/>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5" name="Picture 4">
              <a:extLst>
                <a:ext uri="{FF2B5EF4-FFF2-40B4-BE49-F238E27FC236}">
                  <a16:creationId xmlns:a16="http://schemas.microsoft.com/office/drawing/2014/main" id="{2CE7DDEB-26FB-1D3C-060A-D9FBF19582C9}"/>
                </a:ext>
              </a:extLst>
            </p:cNvPr>
            <p:cNvPicPr>
              <a:picLocks noChangeAspect="1"/>
            </p:cNvPicPr>
            <p:nvPr/>
          </p:nvPicPr>
          <p:blipFill>
            <a:blip r:embed="rId3"/>
            <a:stretch>
              <a:fillRect/>
            </a:stretch>
          </p:blipFill>
          <p:spPr>
            <a:xfrm>
              <a:off x="8888363" y="1857505"/>
              <a:ext cx="891822" cy="891822"/>
            </a:xfrm>
            <a:prstGeom prst="rect">
              <a:avLst/>
            </a:prstGeom>
          </p:spPr>
        </p:pic>
      </p:grpSp>
    </p:spTree>
    <p:extLst>
      <p:ext uri="{BB962C8B-B14F-4D97-AF65-F5344CB8AC3E}">
        <p14:creationId xmlns:p14="http://schemas.microsoft.com/office/powerpoint/2010/main" val="4251226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0BB3CF-FCCB-10E9-E76F-715EC0B46F8E}"/>
              </a:ext>
            </a:extLst>
          </p:cNvPr>
          <p:cNvSpPr>
            <a:spLocks noGrp="1"/>
          </p:cNvSpPr>
          <p:nvPr>
            <p:ph idx="1"/>
          </p:nvPr>
        </p:nvSpPr>
        <p:spPr>
          <a:xfrm>
            <a:off x="561475" y="1134070"/>
            <a:ext cx="10181320" cy="4332276"/>
          </a:xfrm>
        </p:spPr>
        <p:txBody>
          <a:bodyPr/>
          <a:lstStyle/>
          <a:p>
            <a:pPr algn="just">
              <a:lnSpc>
                <a:spcPct val="150000"/>
              </a:lnSpc>
              <a:buClr>
                <a:schemeClr val="tx1"/>
              </a:buClr>
              <a:tabLst>
                <a:tab pos="1890395" algn="l"/>
                <a:tab pos="1980565" algn="l"/>
              </a:tabLst>
            </a:pPr>
            <a:endParaRPr lang="en-ID" sz="1600">
              <a:effectLst/>
              <a:latin typeface="Times New Roman" panose="02020603050405020304" pitchFamily="18" charset="0"/>
              <a:ea typeface="Adobe Gothic Std B" panose="020B0800000000000000" pitchFamily="34" charset="-128"/>
              <a:cs typeface="Times New Roman" panose="02020603050405020304" pitchFamily="18" charset="0"/>
            </a:endParaRPr>
          </a:p>
          <a:p>
            <a:endParaRPr lang="en-ID"/>
          </a:p>
        </p:txBody>
      </p:sp>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PERANCANGAN SISTEM</a:t>
            </a:r>
            <a:endParaRPr lang="en-ID">
              <a:solidFill>
                <a:schemeClr val="tx1"/>
              </a:solidFill>
            </a:endParaRPr>
          </a:p>
        </p:txBody>
      </p:sp>
      <p:pic>
        <p:nvPicPr>
          <p:cNvPr id="2" name="Picture 1">
            <a:extLst>
              <a:ext uri="{FF2B5EF4-FFF2-40B4-BE49-F238E27FC236}">
                <a16:creationId xmlns:a16="http://schemas.microsoft.com/office/drawing/2014/main" id="{2BF8A7B9-5DAA-E9DE-1305-E2FC1C44AD3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0782"/>
          <a:stretch/>
        </p:blipFill>
        <p:spPr bwMode="auto">
          <a:xfrm>
            <a:off x="2189947" y="1470055"/>
            <a:ext cx="7812105" cy="3917889"/>
          </a:xfrm>
          <a:prstGeom prst="rect">
            <a:avLst/>
          </a:prstGeom>
          <a:noFill/>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38B107BE-09FA-F845-7BF4-AA360A413D9B}"/>
              </a:ext>
            </a:extLst>
          </p:cNvPr>
          <p:cNvSpPr txBox="1"/>
          <p:nvPr/>
        </p:nvSpPr>
        <p:spPr>
          <a:xfrm>
            <a:off x="3045541" y="5436716"/>
            <a:ext cx="6100916" cy="422167"/>
          </a:xfrm>
          <a:prstGeom prst="rect">
            <a:avLst/>
          </a:prstGeom>
          <a:noFill/>
        </p:spPr>
        <p:txBody>
          <a:bodyPr wrap="square">
            <a:spAutoFit/>
          </a:bodyPr>
          <a:lstStyle/>
          <a:p>
            <a:pPr marL="228600" algn="ctr">
              <a:lnSpc>
                <a:spcPct val="150000"/>
              </a:lnSpc>
              <a:spcAft>
                <a:spcPts val="800"/>
              </a:spcAft>
              <a:tabLst>
                <a:tab pos="1890395" algn="l"/>
                <a:tab pos="1980565" algn="l"/>
              </a:tabLst>
            </a:pPr>
            <a:r>
              <a:rPr lang="en-ID" sz="1600">
                <a:effectLst/>
                <a:latin typeface="Times New Roman" panose="02020603050405020304" pitchFamily="18" charset="0"/>
                <a:ea typeface="Calibri" panose="020F0502020204030204" pitchFamily="34" charset="0"/>
                <a:cs typeface="Times New Roman" panose="02020603050405020304" pitchFamily="18" charset="0"/>
              </a:rPr>
              <a:t>Gambar 3.1 Diagram blok sistem. (Dok. Penulis)</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6E6E3C76-E035-F2FD-C306-15D5477058F8}"/>
              </a:ext>
            </a:extLst>
          </p:cNvPr>
          <p:cNvGrpSpPr/>
          <p:nvPr/>
        </p:nvGrpSpPr>
        <p:grpSpPr>
          <a:xfrm>
            <a:off x="84580" y="5878899"/>
            <a:ext cx="1866684" cy="891822"/>
            <a:chOff x="8888363" y="1857505"/>
            <a:chExt cx="1866684" cy="891822"/>
          </a:xfrm>
        </p:grpSpPr>
        <p:pic>
          <p:nvPicPr>
            <p:cNvPr id="8" name="Picture 7">
              <a:extLst>
                <a:ext uri="{FF2B5EF4-FFF2-40B4-BE49-F238E27FC236}">
                  <a16:creationId xmlns:a16="http://schemas.microsoft.com/office/drawing/2014/main" id="{2384D2EA-2884-D25E-5021-4E0AD9FF38BF}"/>
                </a:ext>
              </a:extLst>
            </p:cNvPr>
            <p:cNvPicPr>
              <a:picLocks noChangeAspect="1"/>
            </p:cNvPicPr>
            <p:nvPr/>
          </p:nvPicPr>
          <p:blipFill>
            <a:blip r:embed="rId3"/>
            <a:stretch>
              <a:fillRect/>
            </a:stretch>
          </p:blipFill>
          <p:spPr>
            <a:xfrm>
              <a:off x="9863225" y="1857505"/>
              <a:ext cx="891822" cy="891822"/>
            </a:xfrm>
            <a:prstGeom prst="flowChartConnector">
              <a:avLst/>
            </a:prstGeom>
          </p:spPr>
        </p:pic>
        <p:pic>
          <p:nvPicPr>
            <p:cNvPr id="9" name="Picture 8">
              <a:extLst>
                <a:ext uri="{FF2B5EF4-FFF2-40B4-BE49-F238E27FC236}">
                  <a16:creationId xmlns:a16="http://schemas.microsoft.com/office/drawing/2014/main" id="{18F794DE-BD2A-5785-F1E5-521CA6CA679D}"/>
                </a:ext>
              </a:extLst>
            </p:cNvPr>
            <p:cNvPicPr>
              <a:picLocks noChangeAspect="1"/>
            </p:cNvPicPr>
            <p:nvPr/>
          </p:nvPicPr>
          <p:blipFill>
            <a:blip r:embed="rId4"/>
            <a:stretch>
              <a:fillRect/>
            </a:stretch>
          </p:blipFill>
          <p:spPr>
            <a:xfrm>
              <a:off x="8888363" y="1857505"/>
              <a:ext cx="891822" cy="891822"/>
            </a:xfrm>
            <a:prstGeom prst="rect">
              <a:avLst/>
            </a:prstGeom>
          </p:spPr>
        </p:pic>
      </p:grpSp>
    </p:spTree>
    <p:extLst>
      <p:ext uri="{BB962C8B-B14F-4D97-AF65-F5344CB8AC3E}">
        <p14:creationId xmlns:p14="http://schemas.microsoft.com/office/powerpoint/2010/main" val="4053768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0BB3CF-FCCB-10E9-E76F-715EC0B46F8E}"/>
              </a:ext>
            </a:extLst>
          </p:cNvPr>
          <p:cNvSpPr>
            <a:spLocks noGrp="1"/>
          </p:cNvSpPr>
          <p:nvPr>
            <p:ph idx="1"/>
          </p:nvPr>
        </p:nvSpPr>
        <p:spPr>
          <a:xfrm>
            <a:off x="561475" y="1134070"/>
            <a:ext cx="10181320" cy="4332276"/>
          </a:xfrm>
        </p:spPr>
        <p:txBody>
          <a:bodyPr/>
          <a:lstStyle/>
          <a:p>
            <a:pPr algn="just">
              <a:lnSpc>
                <a:spcPct val="150000"/>
              </a:lnSpc>
              <a:buClr>
                <a:schemeClr val="tx1"/>
              </a:buClr>
              <a:tabLst>
                <a:tab pos="1890395" algn="l"/>
                <a:tab pos="1980565" algn="l"/>
              </a:tabLst>
            </a:pPr>
            <a:endParaRPr lang="en-ID" sz="1600">
              <a:effectLst/>
              <a:latin typeface="Times New Roman" panose="02020603050405020304" pitchFamily="18" charset="0"/>
              <a:ea typeface="Adobe Gothic Std B" panose="020B0800000000000000" pitchFamily="34" charset="-128"/>
              <a:cs typeface="Times New Roman" panose="02020603050405020304" pitchFamily="18" charset="0"/>
            </a:endParaRPr>
          </a:p>
          <a:p>
            <a:endParaRPr lang="en-ID"/>
          </a:p>
        </p:txBody>
      </p:sp>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PERANCANGAN SISTEM</a:t>
            </a:r>
            <a:endParaRPr lang="en-ID">
              <a:solidFill>
                <a:schemeClr val="tx1"/>
              </a:solidFill>
            </a:endParaRPr>
          </a:p>
        </p:txBody>
      </p:sp>
      <p:sp>
        <p:nvSpPr>
          <p:cNvPr id="5" name="TextBox 4">
            <a:extLst>
              <a:ext uri="{FF2B5EF4-FFF2-40B4-BE49-F238E27FC236}">
                <a16:creationId xmlns:a16="http://schemas.microsoft.com/office/drawing/2014/main" id="{38B107BE-09FA-F845-7BF4-AA360A413D9B}"/>
              </a:ext>
            </a:extLst>
          </p:cNvPr>
          <p:cNvSpPr txBox="1"/>
          <p:nvPr/>
        </p:nvSpPr>
        <p:spPr>
          <a:xfrm>
            <a:off x="5798574" y="6182141"/>
            <a:ext cx="6100916" cy="422167"/>
          </a:xfrm>
          <a:prstGeom prst="rect">
            <a:avLst/>
          </a:prstGeom>
          <a:noFill/>
        </p:spPr>
        <p:txBody>
          <a:bodyPr wrap="square">
            <a:spAutoFit/>
          </a:bodyPr>
          <a:lstStyle/>
          <a:p>
            <a:pPr marL="228600" algn="ctr">
              <a:lnSpc>
                <a:spcPct val="150000"/>
              </a:lnSpc>
              <a:spcAft>
                <a:spcPts val="800"/>
              </a:spcAft>
              <a:tabLst>
                <a:tab pos="1890395" algn="l"/>
                <a:tab pos="1980565" algn="l"/>
              </a:tabLst>
            </a:pPr>
            <a:r>
              <a:rPr lang="en-ID" sz="1600">
                <a:effectLst/>
                <a:latin typeface="Times New Roman" panose="02020603050405020304" pitchFamily="18" charset="0"/>
                <a:ea typeface="Calibri" panose="020F0502020204030204" pitchFamily="34" charset="0"/>
                <a:cs typeface="Times New Roman" panose="02020603050405020304" pitchFamily="18" charset="0"/>
              </a:rPr>
              <a:t>Gambar 3.2 Sistem kontrol ESP32 ke Telegram. (Dok. Penulis)</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AE27FDF0-B678-8F0D-C593-8BC50DE5F320}"/>
              </a:ext>
            </a:extLst>
          </p:cNvPr>
          <p:cNvPicPr>
            <a:picLocks noChangeAspect="1"/>
          </p:cNvPicPr>
          <p:nvPr/>
        </p:nvPicPr>
        <p:blipFill rotWithShape="1">
          <a:blip r:embed="rId2">
            <a:extLst>
              <a:ext uri="{28A0092B-C50C-407E-A947-70E740481C1C}">
                <a14:useLocalDpi xmlns:a14="http://schemas.microsoft.com/office/drawing/2010/main" val="0"/>
              </a:ext>
            </a:extLst>
          </a:blip>
          <a:srcRect r="38788"/>
          <a:stretch/>
        </p:blipFill>
        <p:spPr bwMode="auto">
          <a:xfrm>
            <a:off x="5506065" y="-1"/>
            <a:ext cx="6685935" cy="6139221"/>
          </a:xfrm>
          <a:prstGeom prst="rect">
            <a:avLst/>
          </a:prstGeom>
          <a:noFill/>
          <a:ln>
            <a:noFill/>
          </a:ln>
          <a:extLst>
            <a:ext uri="{53640926-AAD7-44D8-BBD7-CCE9431645EC}">
              <a14:shadowObscured xmlns:a14="http://schemas.microsoft.com/office/drawing/2010/main"/>
            </a:ext>
          </a:extLst>
        </p:spPr>
      </p:pic>
      <p:grpSp>
        <p:nvGrpSpPr>
          <p:cNvPr id="7" name="Group 6">
            <a:extLst>
              <a:ext uri="{FF2B5EF4-FFF2-40B4-BE49-F238E27FC236}">
                <a16:creationId xmlns:a16="http://schemas.microsoft.com/office/drawing/2014/main" id="{D4DC2569-E77A-23A4-5F47-95BF507C8627}"/>
              </a:ext>
            </a:extLst>
          </p:cNvPr>
          <p:cNvGrpSpPr/>
          <p:nvPr/>
        </p:nvGrpSpPr>
        <p:grpSpPr>
          <a:xfrm>
            <a:off x="84580" y="5878899"/>
            <a:ext cx="1866684" cy="891822"/>
            <a:chOff x="8888363" y="1857505"/>
            <a:chExt cx="1866684" cy="891822"/>
          </a:xfrm>
        </p:grpSpPr>
        <p:pic>
          <p:nvPicPr>
            <p:cNvPr id="8" name="Picture 7">
              <a:extLst>
                <a:ext uri="{FF2B5EF4-FFF2-40B4-BE49-F238E27FC236}">
                  <a16:creationId xmlns:a16="http://schemas.microsoft.com/office/drawing/2014/main" id="{1F83DBCF-2EC6-DF18-ACED-C62B640FD726}"/>
                </a:ext>
              </a:extLst>
            </p:cNvPr>
            <p:cNvPicPr>
              <a:picLocks noChangeAspect="1"/>
            </p:cNvPicPr>
            <p:nvPr/>
          </p:nvPicPr>
          <p:blipFill>
            <a:blip r:embed="rId3"/>
            <a:stretch>
              <a:fillRect/>
            </a:stretch>
          </p:blipFill>
          <p:spPr>
            <a:xfrm>
              <a:off x="9863225" y="1857505"/>
              <a:ext cx="891822" cy="891822"/>
            </a:xfrm>
            <a:prstGeom prst="flowChartConnector">
              <a:avLst/>
            </a:prstGeom>
          </p:spPr>
        </p:pic>
        <p:pic>
          <p:nvPicPr>
            <p:cNvPr id="9" name="Picture 8">
              <a:extLst>
                <a:ext uri="{FF2B5EF4-FFF2-40B4-BE49-F238E27FC236}">
                  <a16:creationId xmlns:a16="http://schemas.microsoft.com/office/drawing/2014/main" id="{C666642D-D0BA-E688-8CD8-88BE690FEE16}"/>
                </a:ext>
              </a:extLst>
            </p:cNvPr>
            <p:cNvPicPr>
              <a:picLocks noChangeAspect="1"/>
            </p:cNvPicPr>
            <p:nvPr/>
          </p:nvPicPr>
          <p:blipFill>
            <a:blip r:embed="rId4"/>
            <a:stretch>
              <a:fillRect/>
            </a:stretch>
          </p:blipFill>
          <p:spPr>
            <a:xfrm>
              <a:off x="8888363" y="1857505"/>
              <a:ext cx="891822" cy="891822"/>
            </a:xfrm>
            <a:prstGeom prst="rect">
              <a:avLst/>
            </a:prstGeom>
          </p:spPr>
        </p:pic>
      </p:grpSp>
      <p:pic>
        <p:nvPicPr>
          <p:cNvPr id="10" name="Picture 9">
            <a:extLst>
              <a:ext uri="{FF2B5EF4-FFF2-40B4-BE49-F238E27FC236}">
                <a16:creationId xmlns:a16="http://schemas.microsoft.com/office/drawing/2014/main" id="{6EFB82C7-3DD7-11C8-2336-0AB8E4CC0773}"/>
              </a:ext>
            </a:extLst>
          </p:cNvPr>
          <p:cNvPicPr>
            <a:picLocks noChangeAspect="1"/>
          </p:cNvPicPr>
          <p:nvPr/>
        </p:nvPicPr>
        <p:blipFill>
          <a:blip r:embed="rId5"/>
          <a:stretch>
            <a:fillRect/>
          </a:stretch>
        </p:blipFill>
        <p:spPr>
          <a:xfrm>
            <a:off x="2164369" y="582659"/>
            <a:ext cx="2088681" cy="4973900"/>
          </a:xfrm>
          <a:prstGeom prst="rect">
            <a:avLst/>
          </a:prstGeom>
        </p:spPr>
      </p:pic>
      <p:sp>
        <p:nvSpPr>
          <p:cNvPr id="12" name="TextBox 11">
            <a:extLst>
              <a:ext uri="{FF2B5EF4-FFF2-40B4-BE49-F238E27FC236}">
                <a16:creationId xmlns:a16="http://schemas.microsoft.com/office/drawing/2014/main" id="{32927B7D-4717-4958-E0EB-98ED3E129B90}"/>
              </a:ext>
            </a:extLst>
          </p:cNvPr>
          <p:cNvSpPr txBox="1"/>
          <p:nvPr/>
        </p:nvSpPr>
        <p:spPr>
          <a:xfrm>
            <a:off x="-448781" y="5407034"/>
            <a:ext cx="6100916" cy="791499"/>
          </a:xfrm>
          <a:prstGeom prst="rect">
            <a:avLst/>
          </a:prstGeom>
          <a:noFill/>
        </p:spPr>
        <p:txBody>
          <a:bodyPr wrap="square">
            <a:spAutoFit/>
          </a:bodyPr>
          <a:lstStyle/>
          <a:p>
            <a:pPr marL="228600" algn="ctr">
              <a:lnSpc>
                <a:spcPct val="150000"/>
              </a:lnSpc>
              <a:tabLst>
                <a:tab pos="1890395" algn="l"/>
                <a:tab pos="1980565" algn="l"/>
              </a:tabLst>
            </a:pPr>
            <a:r>
              <a:rPr lang="en-ID" sz="1600">
                <a:effectLst/>
                <a:latin typeface="Times New Roman" panose="02020603050405020304" pitchFamily="18" charset="0"/>
                <a:ea typeface="Calibri" panose="020F0502020204030204" pitchFamily="34" charset="0"/>
                <a:cs typeface="Times New Roman" panose="02020603050405020304" pitchFamily="18" charset="0"/>
              </a:rPr>
              <a:t>Gambar 3.4 Flowchart 1 – Menghubungkan ke jaringan Internet </a:t>
            </a:r>
            <a:endParaRPr lang="en-ID" sz="1600">
              <a:effectLst/>
              <a:latin typeface="Calibri" panose="020F0502020204030204" pitchFamily="34" charset="0"/>
              <a:ea typeface="Calibri" panose="020F0502020204030204" pitchFamily="34" charset="0"/>
              <a:cs typeface="Times New Roman" panose="02020603050405020304" pitchFamily="18" charset="0"/>
            </a:endParaRPr>
          </a:p>
          <a:p>
            <a:pPr marL="228600" algn="ctr">
              <a:lnSpc>
                <a:spcPct val="150000"/>
              </a:lnSpc>
              <a:spcAft>
                <a:spcPts val="800"/>
              </a:spcAft>
              <a:tabLst>
                <a:tab pos="1890395" algn="l"/>
                <a:tab pos="1980565" algn="l"/>
              </a:tabLst>
            </a:pPr>
            <a:r>
              <a:rPr lang="en-ID" sz="1600">
                <a:effectLst/>
                <a:latin typeface="Times New Roman" panose="02020603050405020304" pitchFamily="18" charset="0"/>
                <a:ea typeface="Calibri" panose="020F0502020204030204" pitchFamily="34" charset="0"/>
                <a:cs typeface="Times New Roman" panose="02020603050405020304" pitchFamily="18" charset="0"/>
              </a:rPr>
              <a:t>via WiFi (Dok. Penulis)</a:t>
            </a:r>
            <a:endParaRPr lang="en-ID" sz="16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03983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0BB3CF-FCCB-10E9-E76F-715EC0B46F8E}"/>
              </a:ext>
            </a:extLst>
          </p:cNvPr>
          <p:cNvSpPr>
            <a:spLocks noGrp="1"/>
          </p:cNvSpPr>
          <p:nvPr>
            <p:ph idx="1"/>
          </p:nvPr>
        </p:nvSpPr>
        <p:spPr>
          <a:xfrm>
            <a:off x="561475" y="1134070"/>
            <a:ext cx="10181320" cy="4332276"/>
          </a:xfrm>
        </p:spPr>
        <p:txBody>
          <a:bodyPr/>
          <a:lstStyle/>
          <a:p>
            <a:pPr algn="just">
              <a:lnSpc>
                <a:spcPct val="150000"/>
              </a:lnSpc>
              <a:buClr>
                <a:schemeClr val="tx1"/>
              </a:buClr>
              <a:tabLst>
                <a:tab pos="1890395" algn="l"/>
                <a:tab pos="1980565" algn="l"/>
              </a:tabLst>
            </a:pPr>
            <a:endParaRPr lang="en-ID" sz="1600">
              <a:effectLst/>
              <a:latin typeface="Times New Roman" panose="02020603050405020304" pitchFamily="18" charset="0"/>
              <a:ea typeface="Adobe Gothic Std B" panose="020B0800000000000000" pitchFamily="34" charset="-128"/>
              <a:cs typeface="Times New Roman" panose="02020603050405020304" pitchFamily="18" charset="0"/>
            </a:endParaRPr>
          </a:p>
          <a:p>
            <a:endParaRPr lang="en-ID"/>
          </a:p>
        </p:txBody>
      </p:sp>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PERANCANGAN SISTEM</a:t>
            </a:r>
            <a:endParaRPr lang="en-ID">
              <a:solidFill>
                <a:schemeClr val="tx1"/>
              </a:solidFill>
            </a:endParaRPr>
          </a:p>
        </p:txBody>
      </p:sp>
      <p:sp>
        <p:nvSpPr>
          <p:cNvPr id="5" name="TextBox 4">
            <a:extLst>
              <a:ext uri="{FF2B5EF4-FFF2-40B4-BE49-F238E27FC236}">
                <a16:creationId xmlns:a16="http://schemas.microsoft.com/office/drawing/2014/main" id="{38B107BE-09FA-F845-7BF4-AA360A413D9B}"/>
              </a:ext>
            </a:extLst>
          </p:cNvPr>
          <p:cNvSpPr txBox="1"/>
          <p:nvPr/>
        </p:nvSpPr>
        <p:spPr>
          <a:xfrm>
            <a:off x="5552769" y="6197914"/>
            <a:ext cx="6639231" cy="422167"/>
          </a:xfrm>
          <a:prstGeom prst="rect">
            <a:avLst/>
          </a:prstGeom>
          <a:noFill/>
        </p:spPr>
        <p:txBody>
          <a:bodyPr wrap="square">
            <a:spAutoFit/>
          </a:bodyPr>
          <a:lstStyle/>
          <a:p>
            <a:pPr marL="228600" algn="ctr">
              <a:lnSpc>
                <a:spcPct val="150000"/>
              </a:lnSpc>
              <a:spcAft>
                <a:spcPts val="800"/>
              </a:spcAft>
              <a:tabLst>
                <a:tab pos="1890395" algn="l"/>
                <a:tab pos="1980565" algn="l"/>
              </a:tabLst>
            </a:pPr>
            <a:r>
              <a:rPr lang="en-ID" sz="1600">
                <a:effectLst/>
                <a:latin typeface="Times New Roman" panose="02020603050405020304" pitchFamily="18" charset="0"/>
                <a:ea typeface="Calibri" panose="020F0502020204030204" pitchFamily="34" charset="0"/>
                <a:cs typeface="Times New Roman" panose="02020603050405020304" pitchFamily="18" charset="0"/>
              </a:rPr>
              <a:t>Gambar 3.3 Sistem kontrol waterpump dan fertilizer lamp. (Dok. Penulis)</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D8165375-49FF-530D-6CF6-4A5CEDF06054}"/>
              </a:ext>
            </a:extLst>
          </p:cNvPr>
          <p:cNvPicPr>
            <a:picLocks noChangeAspect="1"/>
          </p:cNvPicPr>
          <p:nvPr/>
        </p:nvPicPr>
        <p:blipFill rotWithShape="1">
          <a:blip r:embed="rId2">
            <a:extLst>
              <a:ext uri="{28A0092B-C50C-407E-A947-70E740481C1C}">
                <a14:useLocalDpi xmlns:a14="http://schemas.microsoft.com/office/drawing/2010/main" val="0"/>
              </a:ext>
            </a:extLst>
          </a:blip>
          <a:srcRect r="46061" b="5868"/>
          <a:stretch/>
        </p:blipFill>
        <p:spPr bwMode="auto">
          <a:xfrm>
            <a:off x="5919019" y="-9834"/>
            <a:ext cx="6272981" cy="6154498"/>
          </a:xfrm>
          <a:prstGeom prst="rect">
            <a:avLst/>
          </a:prstGeom>
          <a:noFill/>
          <a:ln>
            <a:noFill/>
          </a:ln>
          <a:extLst>
            <a:ext uri="{53640926-AAD7-44D8-BBD7-CCE9431645EC}">
              <a14:shadowObscured xmlns:a14="http://schemas.microsoft.com/office/drawing/2010/main"/>
            </a:ext>
          </a:extLst>
        </p:spPr>
      </p:pic>
      <p:grpSp>
        <p:nvGrpSpPr>
          <p:cNvPr id="7" name="Group 6">
            <a:extLst>
              <a:ext uri="{FF2B5EF4-FFF2-40B4-BE49-F238E27FC236}">
                <a16:creationId xmlns:a16="http://schemas.microsoft.com/office/drawing/2014/main" id="{71397B3C-F331-5F41-D712-FE480099E22E}"/>
              </a:ext>
            </a:extLst>
          </p:cNvPr>
          <p:cNvGrpSpPr/>
          <p:nvPr/>
        </p:nvGrpSpPr>
        <p:grpSpPr>
          <a:xfrm>
            <a:off x="84580" y="5878899"/>
            <a:ext cx="1866684" cy="891822"/>
            <a:chOff x="8888363" y="1857505"/>
            <a:chExt cx="1866684" cy="891822"/>
          </a:xfrm>
        </p:grpSpPr>
        <p:pic>
          <p:nvPicPr>
            <p:cNvPr id="8" name="Picture 7">
              <a:extLst>
                <a:ext uri="{FF2B5EF4-FFF2-40B4-BE49-F238E27FC236}">
                  <a16:creationId xmlns:a16="http://schemas.microsoft.com/office/drawing/2014/main" id="{BDCC6573-8EC1-7947-9B05-63995E58467E}"/>
                </a:ext>
              </a:extLst>
            </p:cNvPr>
            <p:cNvPicPr>
              <a:picLocks noChangeAspect="1"/>
            </p:cNvPicPr>
            <p:nvPr/>
          </p:nvPicPr>
          <p:blipFill>
            <a:blip r:embed="rId3"/>
            <a:stretch>
              <a:fillRect/>
            </a:stretch>
          </p:blipFill>
          <p:spPr>
            <a:xfrm>
              <a:off x="9863225" y="1857505"/>
              <a:ext cx="891822" cy="891822"/>
            </a:xfrm>
            <a:prstGeom prst="flowChartConnector">
              <a:avLst/>
            </a:prstGeom>
          </p:spPr>
        </p:pic>
        <p:pic>
          <p:nvPicPr>
            <p:cNvPr id="9" name="Picture 8">
              <a:extLst>
                <a:ext uri="{FF2B5EF4-FFF2-40B4-BE49-F238E27FC236}">
                  <a16:creationId xmlns:a16="http://schemas.microsoft.com/office/drawing/2014/main" id="{06B2CA55-5D8E-A2D1-0396-D9D67E8D98C6}"/>
                </a:ext>
              </a:extLst>
            </p:cNvPr>
            <p:cNvPicPr>
              <a:picLocks noChangeAspect="1"/>
            </p:cNvPicPr>
            <p:nvPr/>
          </p:nvPicPr>
          <p:blipFill>
            <a:blip r:embed="rId4"/>
            <a:stretch>
              <a:fillRect/>
            </a:stretch>
          </p:blipFill>
          <p:spPr>
            <a:xfrm>
              <a:off x="8888363" y="1857505"/>
              <a:ext cx="891822" cy="891822"/>
            </a:xfrm>
            <a:prstGeom prst="rect">
              <a:avLst/>
            </a:prstGeom>
          </p:spPr>
        </p:pic>
      </p:grpSp>
      <p:pic>
        <p:nvPicPr>
          <p:cNvPr id="11" name="Picture 10">
            <a:extLst>
              <a:ext uri="{FF2B5EF4-FFF2-40B4-BE49-F238E27FC236}">
                <a16:creationId xmlns:a16="http://schemas.microsoft.com/office/drawing/2014/main" id="{710149FA-5A2F-744F-BA28-30E083F67842}"/>
              </a:ext>
            </a:extLst>
          </p:cNvPr>
          <p:cNvPicPr>
            <a:picLocks noChangeAspect="1"/>
          </p:cNvPicPr>
          <p:nvPr/>
        </p:nvPicPr>
        <p:blipFill>
          <a:blip r:embed="rId5"/>
          <a:stretch>
            <a:fillRect/>
          </a:stretch>
        </p:blipFill>
        <p:spPr>
          <a:xfrm>
            <a:off x="1759232" y="585018"/>
            <a:ext cx="3892903" cy="4881328"/>
          </a:xfrm>
          <a:prstGeom prst="rect">
            <a:avLst/>
          </a:prstGeom>
        </p:spPr>
      </p:pic>
      <p:sp>
        <p:nvSpPr>
          <p:cNvPr id="13" name="TextBox 12">
            <a:extLst>
              <a:ext uri="{FF2B5EF4-FFF2-40B4-BE49-F238E27FC236}">
                <a16:creationId xmlns:a16="http://schemas.microsoft.com/office/drawing/2014/main" id="{BD23D2EA-47B8-83E9-287B-7D30DCA34779}"/>
              </a:ext>
            </a:extLst>
          </p:cNvPr>
          <p:cNvSpPr txBox="1"/>
          <p:nvPr/>
        </p:nvSpPr>
        <p:spPr>
          <a:xfrm>
            <a:off x="-176461" y="5406415"/>
            <a:ext cx="6100916" cy="791499"/>
          </a:xfrm>
          <a:prstGeom prst="rect">
            <a:avLst/>
          </a:prstGeom>
          <a:noFill/>
        </p:spPr>
        <p:txBody>
          <a:bodyPr wrap="square">
            <a:spAutoFit/>
          </a:bodyPr>
          <a:lstStyle/>
          <a:p>
            <a:pPr marL="228600" algn="ctr">
              <a:lnSpc>
                <a:spcPct val="150000"/>
              </a:lnSpc>
              <a:spcAft>
                <a:spcPts val="800"/>
              </a:spcAft>
              <a:tabLst>
                <a:tab pos="1890395" algn="l"/>
                <a:tab pos="1980565" algn="l"/>
              </a:tabLst>
            </a:pPr>
            <a:r>
              <a:rPr lang="en-ID" sz="1600">
                <a:effectLst/>
                <a:latin typeface="Times New Roman" panose="02020603050405020304" pitchFamily="18" charset="0"/>
                <a:ea typeface="Calibri" panose="020F0502020204030204" pitchFamily="34" charset="0"/>
                <a:cs typeface="Times New Roman" panose="02020603050405020304" pitchFamily="18" charset="0"/>
              </a:rPr>
              <a:t>Gambar 3.5 Flowchart 2 – Memilih perintah di Telegram Bot (Dok. Penulis)</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76910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0BB3CF-FCCB-10E9-E76F-715EC0B46F8E}"/>
              </a:ext>
            </a:extLst>
          </p:cNvPr>
          <p:cNvSpPr>
            <a:spLocks noGrp="1"/>
          </p:cNvSpPr>
          <p:nvPr>
            <p:ph idx="1"/>
          </p:nvPr>
        </p:nvSpPr>
        <p:spPr>
          <a:xfrm>
            <a:off x="561475" y="1134070"/>
            <a:ext cx="10181320" cy="4332276"/>
          </a:xfrm>
        </p:spPr>
        <p:txBody>
          <a:bodyPr/>
          <a:lstStyle/>
          <a:p>
            <a:pPr algn="just">
              <a:lnSpc>
                <a:spcPct val="150000"/>
              </a:lnSpc>
              <a:buClr>
                <a:schemeClr val="tx1"/>
              </a:buClr>
              <a:tabLst>
                <a:tab pos="1890395" algn="l"/>
                <a:tab pos="1980565" algn="l"/>
              </a:tabLst>
            </a:pPr>
            <a:endParaRPr lang="en-ID" sz="1600">
              <a:effectLst/>
              <a:latin typeface="Times New Roman" panose="02020603050405020304" pitchFamily="18" charset="0"/>
              <a:ea typeface="Adobe Gothic Std B" panose="020B0800000000000000" pitchFamily="34" charset="-128"/>
              <a:cs typeface="Times New Roman" panose="02020603050405020304" pitchFamily="18" charset="0"/>
            </a:endParaRPr>
          </a:p>
          <a:p>
            <a:endParaRPr lang="en-ID"/>
          </a:p>
        </p:txBody>
      </p:sp>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PERANCANGAN SISTEM</a:t>
            </a:r>
            <a:endParaRPr lang="en-ID">
              <a:solidFill>
                <a:schemeClr val="tx1"/>
              </a:solidFill>
            </a:endParaRPr>
          </a:p>
        </p:txBody>
      </p:sp>
      <p:sp>
        <p:nvSpPr>
          <p:cNvPr id="5" name="TextBox 4">
            <a:extLst>
              <a:ext uri="{FF2B5EF4-FFF2-40B4-BE49-F238E27FC236}">
                <a16:creationId xmlns:a16="http://schemas.microsoft.com/office/drawing/2014/main" id="{38B107BE-09FA-F845-7BF4-AA360A413D9B}"/>
              </a:ext>
            </a:extLst>
          </p:cNvPr>
          <p:cNvSpPr txBox="1"/>
          <p:nvPr/>
        </p:nvSpPr>
        <p:spPr>
          <a:xfrm>
            <a:off x="6241025" y="5512846"/>
            <a:ext cx="6100916" cy="422167"/>
          </a:xfrm>
          <a:prstGeom prst="rect">
            <a:avLst/>
          </a:prstGeom>
          <a:noFill/>
        </p:spPr>
        <p:txBody>
          <a:bodyPr wrap="square">
            <a:spAutoFit/>
          </a:bodyPr>
          <a:lstStyle/>
          <a:p>
            <a:pPr marL="228600" algn="ctr">
              <a:lnSpc>
                <a:spcPct val="150000"/>
              </a:lnSpc>
              <a:spcAft>
                <a:spcPts val="800"/>
              </a:spcAft>
              <a:tabLst>
                <a:tab pos="1890395" algn="l"/>
                <a:tab pos="1980565" algn="l"/>
              </a:tabLst>
            </a:pPr>
            <a:r>
              <a:rPr lang="en-ID" sz="1600">
                <a:effectLst/>
                <a:latin typeface="Times New Roman" panose="02020603050405020304" pitchFamily="18" charset="0"/>
                <a:ea typeface="Calibri" panose="020F0502020204030204" pitchFamily="34" charset="0"/>
                <a:cs typeface="Times New Roman" panose="02020603050405020304" pitchFamily="18" charset="0"/>
              </a:rPr>
              <a:t>Gambar 3.7 Flowchart 4 – Memilih mode otomatis (Dok. Penulis)</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D4DC2569-E77A-23A4-5F47-95BF507C8627}"/>
              </a:ext>
            </a:extLst>
          </p:cNvPr>
          <p:cNvGrpSpPr/>
          <p:nvPr/>
        </p:nvGrpSpPr>
        <p:grpSpPr>
          <a:xfrm>
            <a:off x="84580" y="5878899"/>
            <a:ext cx="1866684" cy="891822"/>
            <a:chOff x="8888363" y="1857505"/>
            <a:chExt cx="1866684" cy="891822"/>
          </a:xfrm>
        </p:grpSpPr>
        <p:pic>
          <p:nvPicPr>
            <p:cNvPr id="8" name="Picture 7">
              <a:extLst>
                <a:ext uri="{FF2B5EF4-FFF2-40B4-BE49-F238E27FC236}">
                  <a16:creationId xmlns:a16="http://schemas.microsoft.com/office/drawing/2014/main" id="{1F83DBCF-2EC6-DF18-ACED-C62B640FD726}"/>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9" name="Picture 8">
              <a:extLst>
                <a:ext uri="{FF2B5EF4-FFF2-40B4-BE49-F238E27FC236}">
                  <a16:creationId xmlns:a16="http://schemas.microsoft.com/office/drawing/2014/main" id="{C666642D-D0BA-E688-8CD8-88BE690FEE16}"/>
                </a:ext>
              </a:extLst>
            </p:cNvPr>
            <p:cNvPicPr>
              <a:picLocks noChangeAspect="1"/>
            </p:cNvPicPr>
            <p:nvPr/>
          </p:nvPicPr>
          <p:blipFill>
            <a:blip r:embed="rId3"/>
            <a:stretch>
              <a:fillRect/>
            </a:stretch>
          </p:blipFill>
          <p:spPr>
            <a:xfrm>
              <a:off x="8888363" y="1857505"/>
              <a:ext cx="891822" cy="891822"/>
            </a:xfrm>
            <a:prstGeom prst="rect">
              <a:avLst/>
            </a:prstGeom>
          </p:spPr>
        </p:pic>
      </p:grpSp>
      <p:pic>
        <p:nvPicPr>
          <p:cNvPr id="2" name="Picture 1">
            <a:extLst>
              <a:ext uri="{FF2B5EF4-FFF2-40B4-BE49-F238E27FC236}">
                <a16:creationId xmlns:a16="http://schemas.microsoft.com/office/drawing/2014/main" id="{0E71356A-0185-A82C-F6AB-343D5BBCAF0E}"/>
              </a:ext>
            </a:extLst>
          </p:cNvPr>
          <p:cNvPicPr>
            <a:picLocks noChangeAspect="1"/>
          </p:cNvPicPr>
          <p:nvPr/>
        </p:nvPicPr>
        <p:blipFill>
          <a:blip r:embed="rId4"/>
          <a:stretch>
            <a:fillRect/>
          </a:stretch>
        </p:blipFill>
        <p:spPr>
          <a:xfrm>
            <a:off x="1814809" y="721516"/>
            <a:ext cx="4180410" cy="4744829"/>
          </a:xfrm>
          <a:prstGeom prst="rect">
            <a:avLst/>
          </a:prstGeom>
        </p:spPr>
      </p:pic>
      <p:pic>
        <p:nvPicPr>
          <p:cNvPr id="11" name="Picture 10">
            <a:extLst>
              <a:ext uri="{FF2B5EF4-FFF2-40B4-BE49-F238E27FC236}">
                <a16:creationId xmlns:a16="http://schemas.microsoft.com/office/drawing/2014/main" id="{7BD60DA1-3ACA-AEE6-3470-A993F2713112}"/>
              </a:ext>
            </a:extLst>
          </p:cNvPr>
          <p:cNvPicPr>
            <a:picLocks noChangeAspect="1"/>
          </p:cNvPicPr>
          <p:nvPr/>
        </p:nvPicPr>
        <p:blipFill>
          <a:blip r:embed="rId5"/>
          <a:stretch>
            <a:fillRect/>
          </a:stretch>
        </p:blipFill>
        <p:spPr>
          <a:xfrm>
            <a:off x="7292074" y="719058"/>
            <a:ext cx="4458356" cy="4744829"/>
          </a:xfrm>
          <a:prstGeom prst="rect">
            <a:avLst/>
          </a:prstGeom>
        </p:spPr>
      </p:pic>
      <p:sp>
        <p:nvSpPr>
          <p:cNvPr id="15" name="TextBox 14">
            <a:extLst>
              <a:ext uri="{FF2B5EF4-FFF2-40B4-BE49-F238E27FC236}">
                <a16:creationId xmlns:a16="http://schemas.microsoft.com/office/drawing/2014/main" id="{B96AF5FB-A8C3-E123-9446-2DC703B36223}"/>
              </a:ext>
            </a:extLst>
          </p:cNvPr>
          <p:cNvSpPr txBox="1"/>
          <p:nvPr/>
        </p:nvSpPr>
        <p:spPr>
          <a:xfrm>
            <a:off x="636639" y="5519888"/>
            <a:ext cx="6169742" cy="422167"/>
          </a:xfrm>
          <a:prstGeom prst="rect">
            <a:avLst/>
          </a:prstGeom>
          <a:noFill/>
        </p:spPr>
        <p:txBody>
          <a:bodyPr wrap="square">
            <a:spAutoFit/>
          </a:bodyPr>
          <a:lstStyle/>
          <a:p>
            <a:pPr marL="228600" algn="ctr">
              <a:lnSpc>
                <a:spcPct val="150000"/>
              </a:lnSpc>
              <a:spcAft>
                <a:spcPts val="800"/>
              </a:spcAft>
              <a:tabLst>
                <a:tab pos="1890395" algn="l"/>
                <a:tab pos="1980565" algn="l"/>
              </a:tabLst>
            </a:pPr>
            <a:r>
              <a:rPr lang="en-ID" sz="1600">
                <a:effectLst/>
                <a:latin typeface="Times New Roman" panose="02020603050405020304" pitchFamily="18" charset="0"/>
                <a:ea typeface="Calibri" panose="020F0502020204030204" pitchFamily="34" charset="0"/>
                <a:cs typeface="Times New Roman" panose="02020603050405020304" pitchFamily="18" charset="0"/>
              </a:rPr>
              <a:t>Gambar 3.6 Flowchart 3 – Memilih mode manual (Dok. Penulis)</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21157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PERANCANGAN SISTEM</a:t>
            </a:r>
            <a:endParaRPr lang="en-ID">
              <a:solidFill>
                <a:schemeClr val="tx1"/>
              </a:solidFill>
            </a:endParaRPr>
          </a:p>
        </p:txBody>
      </p:sp>
      <p:sp>
        <p:nvSpPr>
          <p:cNvPr id="5" name="TextBox 4">
            <a:extLst>
              <a:ext uri="{FF2B5EF4-FFF2-40B4-BE49-F238E27FC236}">
                <a16:creationId xmlns:a16="http://schemas.microsoft.com/office/drawing/2014/main" id="{38B107BE-09FA-F845-7BF4-AA360A413D9B}"/>
              </a:ext>
            </a:extLst>
          </p:cNvPr>
          <p:cNvSpPr txBox="1"/>
          <p:nvPr/>
        </p:nvSpPr>
        <p:spPr>
          <a:xfrm>
            <a:off x="5552769" y="6197914"/>
            <a:ext cx="6639231" cy="422167"/>
          </a:xfrm>
          <a:prstGeom prst="rect">
            <a:avLst/>
          </a:prstGeom>
          <a:noFill/>
        </p:spPr>
        <p:txBody>
          <a:bodyPr wrap="square">
            <a:spAutoFit/>
          </a:bodyPr>
          <a:lstStyle/>
          <a:p>
            <a:pPr marL="228600" algn="ctr">
              <a:lnSpc>
                <a:spcPct val="150000"/>
              </a:lnSpc>
              <a:spcAft>
                <a:spcPts val="800"/>
              </a:spcAft>
              <a:tabLst>
                <a:tab pos="1890395" algn="l"/>
                <a:tab pos="1980565" algn="l"/>
              </a:tabLst>
            </a:pPr>
            <a:r>
              <a:rPr lang="en-ID" sz="1600">
                <a:effectLst/>
                <a:latin typeface="Times New Roman" panose="02020603050405020304" pitchFamily="18" charset="0"/>
                <a:ea typeface="Calibri" panose="020F0502020204030204" pitchFamily="34" charset="0"/>
                <a:cs typeface="Times New Roman" panose="02020603050405020304" pitchFamily="18" charset="0"/>
              </a:rPr>
              <a:t>Gambar 3.4 Sistem kontrol dalam box. (Dok. Penulis)</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877789EB-03C2-DFCB-E3EC-95C249474FDA}"/>
              </a:ext>
            </a:extLst>
          </p:cNvPr>
          <p:cNvPicPr>
            <a:picLocks noChangeAspect="1"/>
          </p:cNvPicPr>
          <p:nvPr/>
        </p:nvPicPr>
        <p:blipFill rotWithShape="1">
          <a:blip r:embed="rId2">
            <a:extLst>
              <a:ext uri="{28A0092B-C50C-407E-A947-70E740481C1C}">
                <a14:useLocalDpi xmlns:a14="http://schemas.microsoft.com/office/drawing/2010/main" val="0"/>
              </a:ext>
            </a:extLst>
          </a:blip>
          <a:srcRect r="48763" b="10540"/>
          <a:stretch/>
        </p:blipFill>
        <p:spPr bwMode="auto">
          <a:xfrm>
            <a:off x="5862337" y="-19664"/>
            <a:ext cx="6329664" cy="6217578"/>
          </a:xfrm>
          <a:prstGeom prst="rect">
            <a:avLst/>
          </a:prstGeom>
          <a:noFill/>
          <a:ln>
            <a:noFill/>
          </a:ln>
          <a:extLst>
            <a:ext uri="{53640926-AAD7-44D8-BBD7-CCE9431645EC}">
              <a14:shadowObscured xmlns:a14="http://schemas.microsoft.com/office/drawing/2010/main"/>
            </a:ext>
          </a:extLst>
        </p:spPr>
      </p:pic>
      <p:grpSp>
        <p:nvGrpSpPr>
          <p:cNvPr id="7" name="Group 6">
            <a:extLst>
              <a:ext uri="{FF2B5EF4-FFF2-40B4-BE49-F238E27FC236}">
                <a16:creationId xmlns:a16="http://schemas.microsoft.com/office/drawing/2014/main" id="{62B5C477-4A1D-1B49-BB5F-18FA1B13E16C}"/>
              </a:ext>
            </a:extLst>
          </p:cNvPr>
          <p:cNvGrpSpPr/>
          <p:nvPr/>
        </p:nvGrpSpPr>
        <p:grpSpPr>
          <a:xfrm>
            <a:off x="84580" y="5878899"/>
            <a:ext cx="1866684" cy="891822"/>
            <a:chOff x="8888363" y="1857505"/>
            <a:chExt cx="1866684" cy="891822"/>
          </a:xfrm>
        </p:grpSpPr>
        <p:pic>
          <p:nvPicPr>
            <p:cNvPr id="8" name="Picture 7">
              <a:extLst>
                <a:ext uri="{FF2B5EF4-FFF2-40B4-BE49-F238E27FC236}">
                  <a16:creationId xmlns:a16="http://schemas.microsoft.com/office/drawing/2014/main" id="{F757D012-E56C-7F6E-C95B-1EC2D0EB25D8}"/>
                </a:ext>
              </a:extLst>
            </p:cNvPr>
            <p:cNvPicPr>
              <a:picLocks noChangeAspect="1"/>
            </p:cNvPicPr>
            <p:nvPr/>
          </p:nvPicPr>
          <p:blipFill>
            <a:blip r:embed="rId3"/>
            <a:stretch>
              <a:fillRect/>
            </a:stretch>
          </p:blipFill>
          <p:spPr>
            <a:xfrm>
              <a:off x="9863225" y="1857505"/>
              <a:ext cx="891822" cy="891822"/>
            </a:xfrm>
            <a:prstGeom prst="flowChartConnector">
              <a:avLst/>
            </a:prstGeom>
          </p:spPr>
        </p:pic>
        <p:pic>
          <p:nvPicPr>
            <p:cNvPr id="9" name="Picture 8">
              <a:extLst>
                <a:ext uri="{FF2B5EF4-FFF2-40B4-BE49-F238E27FC236}">
                  <a16:creationId xmlns:a16="http://schemas.microsoft.com/office/drawing/2014/main" id="{D4587BB7-C8CA-5E76-7D4D-EB13C0393493}"/>
                </a:ext>
              </a:extLst>
            </p:cNvPr>
            <p:cNvPicPr>
              <a:picLocks noChangeAspect="1"/>
            </p:cNvPicPr>
            <p:nvPr/>
          </p:nvPicPr>
          <p:blipFill>
            <a:blip r:embed="rId4"/>
            <a:stretch>
              <a:fillRect/>
            </a:stretch>
          </p:blipFill>
          <p:spPr>
            <a:xfrm>
              <a:off x="8888363" y="1857505"/>
              <a:ext cx="891822" cy="891822"/>
            </a:xfrm>
            <a:prstGeom prst="rect">
              <a:avLst/>
            </a:prstGeom>
          </p:spPr>
        </p:pic>
      </p:grpSp>
    </p:spTree>
    <p:extLst>
      <p:ext uri="{BB962C8B-B14F-4D97-AF65-F5344CB8AC3E}">
        <p14:creationId xmlns:p14="http://schemas.microsoft.com/office/powerpoint/2010/main" val="1086074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0BB3CF-FCCB-10E9-E76F-715EC0B46F8E}"/>
              </a:ext>
            </a:extLst>
          </p:cNvPr>
          <p:cNvSpPr>
            <a:spLocks noGrp="1"/>
          </p:cNvSpPr>
          <p:nvPr>
            <p:ph idx="1"/>
          </p:nvPr>
        </p:nvSpPr>
        <p:spPr>
          <a:xfrm>
            <a:off x="6449961" y="1134070"/>
            <a:ext cx="5571027" cy="4332276"/>
          </a:xfrm>
        </p:spPr>
        <p:txBody>
          <a:bodyPr>
            <a:normAutofit lnSpcReduction="10000"/>
          </a:bodyPr>
          <a:lstStyle/>
          <a:p>
            <a:pPr marL="0" marR="0" lvl="0" indent="0" algn="just" defTabSz="457200" rtl="0" eaLnBrk="1" fontAlgn="auto" latinLnBrk="0" hangingPunct="1">
              <a:lnSpc>
                <a:spcPct val="150000"/>
              </a:lnSpc>
              <a:spcBef>
                <a:spcPts val="0"/>
              </a:spcBef>
              <a:spcAft>
                <a:spcPts val="800"/>
              </a:spcAft>
              <a:buClrTx/>
              <a:buSzTx/>
              <a:buFontTx/>
              <a:buNone/>
              <a:tabLst>
                <a:tab pos="1890395" algn="l"/>
                <a:tab pos="1980565" algn="l"/>
              </a:tabLst>
              <a:defRPr/>
            </a:pPr>
            <a:r>
              <a:rPr kumimoji="0" lang="en-ID" sz="1600" b="0" i="0" u="none" strike="noStrike" kern="1200" cap="none" spc="0" normalizeH="0" baseline="0" noProof="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Pengujian sistem dilakukan untuk mengetahui apakah sistem yang telah dibuat dapat berfungsi dengan baik. Untuk parameter yang akan diuji terdapat 2 tahapan yaitu, pengujian perangkat keras (</a:t>
            </a:r>
            <a:r>
              <a:rPr kumimoji="0" lang="en-ID" sz="1600" b="0" i="1" u="none" strike="noStrike" kern="1200" cap="none" spc="0" normalizeH="0" baseline="0" noProof="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hardware</a:t>
            </a:r>
            <a:r>
              <a:rPr kumimoji="0" lang="en-ID" sz="1600" b="0" i="0" u="none" strike="noStrike" kern="1200" cap="none" spc="0" normalizeH="0" baseline="0" noProof="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 yang terdiri dari pengujian </a:t>
            </a:r>
            <a:r>
              <a:rPr kumimoji="0" lang="en-ID" sz="1600" b="0" i="1" u="none" strike="noStrike" kern="1200" cap="none" spc="0" normalizeH="0" baseline="0" noProof="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output mist pressure</a:t>
            </a:r>
            <a:r>
              <a:rPr kumimoji="0" lang="en-ID" sz="1600" b="0" i="0" u="none" strike="noStrike" kern="1200" cap="none" spc="0" normalizeH="0" baseline="0" noProof="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 pompa air serta pengujian pada lampu </a:t>
            </a:r>
            <a:r>
              <a:rPr kumimoji="0" lang="en-ID" sz="1600" b="0" i="1" u="none" strike="noStrike" kern="1200" cap="none" spc="0" normalizeH="0" baseline="0" noProof="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fertilizer. </a:t>
            </a:r>
            <a:r>
              <a:rPr kumimoji="0" lang="en-ID" sz="1600" b="0" i="0" u="none" strike="noStrike" kern="1200" cap="none" spc="0" normalizeH="0" baseline="0" noProof="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Sedangkan untuk pengujian </a:t>
            </a:r>
            <a:r>
              <a:rPr kumimoji="0" lang="en-ID" sz="1600" b="0" i="1" u="none" strike="noStrike" kern="1200" cap="none" spc="0" normalizeH="0" baseline="0" noProof="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software</a:t>
            </a:r>
            <a:r>
              <a:rPr kumimoji="0" lang="en-ID" sz="1600" b="0" i="0" u="none" strike="noStrike" kern="1200" cap="none" spc="0" normalizeH="0" baseline="0" noProof="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 parameter yang akan diuji berupa keakuratan nilai </a:t>
            </a:r>
            <a:r>
              <a:rPr kumimoji="0" lang="en-ID" sz="1600" b="0" i="1" u="none" strike="noStrike" kern="1200" cap="none" spc="0" normalizeH="0" baseline="0" noProof="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sensor</a:t>
            </a:r>
            <a:r>
              <a:rPr kumimoji="0" lang="en-ID" sz="1600" b="0" i="0" u="none" strike="noStrike" kern="1200" cap="none" spc="0" normalizeH="0" baseline="0" noProof="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 yaitu, nilai temperatur, kelembapan dan intensitas cahaya. Dan yang terakhir, dilakukan pengujian pada perintah pada aplikasi telegram bot apakah perintah tersebut mampu berjalan dengan baik. Berikut ini merupakan contoh tabel penilaian yang akan dijadikan sebagai contoh rangkaian pengujian, antara lain :</a:t>
            </a:r>
            <a:endParaRPr kumimoji="0" lang="en-ID" sz="14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PERANCANGAN uji SISTEM</a:t>
            </a:r>
            <a:endParaRPr lang="en-ID">
              <a:solidFill>
                <a:schemeClr val="tx1"/>
              </a:solidFill>
            </a:endParaRPr>
          </a:p>
        </p:txBody>
      </p:sp>
      <p:grpSp>
        <p:nvGrpSpPr>
          <p:cNvPr id="4" name="Group 3">
            <a:extLst>
              <a:ext uri="{FF2B5EF4-FFF2-40B4-BE49-F238E27FC236}">
                <a16:creationId xmlns:a16="http://schemas.microsoft.com/office/drawing/2014/main" id="{20E76E71-C1DC-6802-4060-6AE1520FF120}"/>
              </a:ext>
            </a:extLst>
          </p:cNvPr>
          <p:cNvGrpSpPr/>
          <p:nvPr/>
        </p:nvGrpSpPr>
        <p:grpSpPr>
          <a:xfrm>
            <a:off x="84580" y="5878899"/>
            <a:ext cx="1866684" cy="891822"/>
            <a:chOff x="8888363" y="1857505"/>
            <a:chExt cx="1866684" cy="891822"/>
          </a:xfrm>
        </p:grpSpPr>
        <p:pic>
          <p:nvPicPr>
            <p:cNvPr id="7" name="Picture 6">
              <a:extLst>
                <a:ext uri="{FF2B5EF4-FFF2-40B4-BE49-F238E27FC236}">
                  <a16:creationId xmlns:a16="http://schemas.microsoft.com/office/drawing/2014/main" id="{0C68D596-A339-FC90-0675-0E328134D304}"/>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8" name="Picture 7">
              <a:extLst>
                <a:ext uri="{FF2B5EF4-FFF2-40B4-BE49-F238E27FC236}">
                  <a16:creationId xmlns:a16="http://schemas.microsoft.com/office/drawing/2014/main" id="{B620E101-7EB2-BA2A-9A16-F87887CE9B82}"/>
                </a:ext>
              </a:extLst>
            </p:cNvPr>
            <p:cNvPicPr>
              <a:picLocks noChangeAspect="1"/>
            </p:cNvPicPr>
            <p:nvPr/>
          </p:nvPicPr>
          <p:blipFill>
            <a:blip r:embed="rId3"/>
            <a:stretch>
              <a:fillRect/>
            </a:stretch>
          </p:blipFill>
          <p:spPr>
            <a:xfrm>
              <a:off x="8888363" y="1857505"/>
              <a:ext cx="891822" cy="891822"/>
            </a:xfrm>
            <a:prstGeom prst="rect">
              <a:avLst/>
            </a:prstGeom>
          </p:spPr>
        </p:pic>
      </p:grpSp>
      <p:graphicFrame>
        <p:nvGraphicFramePr>
          <p:cNvPr id="13" name="Table 12">
            <a:extLst>
              <a:ext uri="{FF2B5EF4-FFF2-40B4-BE49-F238E27FC236}">
                <a16:creationId xmlns:a16="http://schemas.microsoft.com/office/drawing/2014/main" id="{21941E06-3622-1B5C-E860-906AE4E01E81}"/>
              </a:ext>
            </a:extLst>
          </p:cNvPr>
          <p:cNvGraphicFramePr>
            <a:graphicFrameLocks noGrp="1"/>
          </p:cNvGraphicFramePr>
          <p:nvPr>
            <p:extLst>
              <p:ext uri="{D42A27DB-BD31-4B8C-83A1-F6EECF244321}">
                <p14:modId xmlns:p14="http://schemas.microsoft.com/office/powerpoint/2010/main" val="1724707119"/>
              </p:ext>
            </p:extLst>
          </p:nvPr>
        </p:nvGraphicFramePr>
        <p:xfrm>
          <a:off x="301204" y="1628624"/>
          <a:ext cx="5740998" cy="1772941"/>
        </p:xfrm>
        <a:graphic>
          <a:graphicData uri="http://schemas.openxmlformats.org/drawingml/2006/table">
            <a:tbl>
              <a:tblPr firstRow="1" firstCol="1" bandRow="1"/>
              <a:tblGrid>
                <a:gridCol w="856557">
                  <a:extLst>
                    <a:ext uri="{9D8B030D-6E8A-4147-A177-3AD203B41FA5}">
                      <a16:colId xmlns:a16="http://schemas.microsoft.com/office/drawing/2014/main" val="2192666537"/>
                    </a:ext>
                  </a:extLst>
                </a:gridCol>
                <a:gridCol w="916263">
                  <a:extLst>
                    <a:ext uri="{9D8B030D-6E8A-4147-A177-3AD203B41FA5}">
                      <a16:colId xmlns:a16="http://schemas.microsoft.com/office/drawing/2014/main" val="2857604911"/>
                    </a:ext>
                  </a:extLst>
                </a:gridCol>
                <a:gridCol w="2694824">
                  <a:extLst>
                    <a:ext uri="{9D8B030D-6E8A-4147-A177-3AD203B41FA5}">
                      <a16:colId xmlns:a16="http://schemas.microsoft.com/office/drawing/2014/main" val="949998044"/>
                    </a:ext>
                  </a:extLst>
                </a:gridCol>
                <a:gridCol w="1273354">
                  <a:extLst>
                    <a:ext uri="{9D8B030D-6E8A-4147-A177-3AD203B41FA5}">
                      <a16:colId xmlns:a16="http://schemas.microsoft.com/office/drawing/2014/main" val="2805168843"/>
                    </a:ext>
                  </a:extLst>
                </a:gridCol>
              </a:tblGrid>
              <a:tr h="733999">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Percobaan ke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Tekanan air (MPa / Psi)</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Hasil yang didapat </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(gambar)</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Keterangan</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635490"/>
                  </a:ext>
                </a:extLst>
              </a:tr>
              <a:tr h="346314">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1</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0459646"/>
                  </a:ext>
                </a:extLst>
              </a:tr>
              <a:tr h="346314">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2</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3335935"/>
                  </a:ext>
                </a:extLst>
              </a:tr>
              <a:tr h="346314">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2777528"/>
                  </a:ext>
                </a:extLst>
              </a:tr>
            </a:tbl>
          </a:graphicData>
        </a:graphic>
      </p:graphicFrame>
      <p:sp>
        <p:nvSpPr>
          <p:cNvPr id="14" name="Rectangle 1">
            <a:extLst>
              <a:ext uri="{FF2B5EF4-FFF2-40B4-BE49-F238E27FC236}">
                <a16:creationId xmlns:a16="http://schemas.microsoft.com/office/drawing/2014/main" id="{E4C8F156-78B7-B2D8-3BDF-7876768ECA6F}"/>
              </a:ext>
            </a:extLst>
          </p:cNvPr>
          <p:cNvSpPr>
            <a:spLocks noChangeArrowheads="1"/>
          </p:cNvSpPr>
          <p:nvPr/>
        </p:nvSpPr>
        <p:spPr bwMode="auto">
          <a:xfrm>
            <a:off x="301204" y="1176174"/>
            <a:ext cx="753303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1pPr>
            <a:lvl2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2pPr>
            <a:lvl3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3pPr>
            <a:lvl4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4pPr>
            <a:lvl5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5pPr>
            <a:lvl6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6pPr>
            <a:lvl7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7pPr>
            <a:lvl8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8pPr>
            <a:lvl9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1890713" algn="l"/>
                <a:tab pos="1981200" algn="l"/>
              </a:tabLst>
            </a:pPr>
            <a:r>
              <a:rPr kumimoji="0" lang="en-US" altLang="en-US" sz="16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Tabel 3.1 Pengujian pada </a:t>
            </a:r>
            <a:r>
              <a:rPr kumimoji="0" lang="en-US" altLang="en-US" sz="16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a:t>
            </a:r>
            <a:r>
              <a:rPr kumimoji="0" lang="en-US" altLang="en-US" sz="1600" b="0" i="1" u="none" strike="noStrike" cap="none" normalizeH="0" baseline="0" bmk="">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ardware mist pressurized water</a:t>
            </a:r>
            <a:endParaRPr kumimoji="0" lang="en-US" altLang="en-US" sz="2400" b="0" i="0" u="none" strike="noStrike" cap="none" normalizeH="0" baseline="0">
              <a:ln>
                <a:noFill/>
              </a:ln>
              <a:solidFill>
                <a:schemeClr val="tx1"/>
              </a:solidFill>
              <a:effectLst/>
              <a:latin typeface="Arial" panose="020B0604020202020204" pitchFamily="34" charset="0"/>
            </a:endParaRPr>
          </a:p>
        </p:txBody>
      </p:sp>
      <p:graphicFrame>
        <p:nvGraphicFramePr>
          <p:cNvPr id="15" name="Table 14">
            <a:extLst>
              <a:ext uri="{FF2B5EF4-FFF2-40B4-BE49-F238E27FC236}">
                <a16:creationId xmlns:a16="http://schemas.microsoft.com/office/drawing/2014/main" id="{F0FA5755-24B9-86FB-D033-678A06A6FE0E}"/>
              </a:ext>
            </a:extLst>
          </p:cNvPr>
          <p:cNvGraphicFramePr>
            <a:graphicFrameLocks noGrp="1"/>
          </p:cNvGraphicFramePr>
          <p:nvPr>
            <p:extLst>
              <p:ext uri="{D42A27DB-BD31-4B8C-83A1-F6EECF244321}">
                <p14:modId xmlns:p14="http://schemas.microsoft.com/office/powerpoint/2010/main" val="3452769289"/>
              </p:ext>
            </p:extLst>
          </p:nvPr>
        </p:nvGraphicFramePr>
        <p:xfrm>
          <a:off x="301204" y="4162579"/>
          <a:ext cx="5740998" cy="1463296"/>
        </p:xfrm>
        <a:graphic>
          <a:graphicData uri="http://schemas.openxmlformats.org/drawingml/2006/table">
            <a:tbl>
              <a:tblPr firstRow="1" firstCol="1" bandRow="1"/>
              <a:tblGrid>
                <a:gridCol w="856557">
                  <a:extLst>
                    <a:ext uri="{9D8B030D-6E8A-4147-A177-3AD203B41FA5}">
                      <a16:colId xmlns:a16="http://schemas.microsoft.com/office/drawing/2014/main" val="2977115553"/>
                    </a:ext>
                  </a:extLst>
                </a:gridCol>
                <a:gridCol w="916263">
                  <a:extLst>
                    <a:ext uri="{9D8B030D-6E8A-4147-A177-3AD203B41FA5}">
                      <a16:colId xmlns:a16="http://schemas.microsoft.com/office/drawing/2014/main" val="2048912655"/>
                    </a:ext>
                  </a:extLst>
                </a:gridCol>
                <a:gridCol w="2694825">
                  <a:extLst>
                    <a:ext uri="{9D8B030D-6E8A-4147-A177-3AD203B41FA5}">
                      <a16:colId xmlns:a16="http://schemas.microsoft.com/office/drawing/2014/main" val="3548191128"/>
                    </a:ext>
                  </a:extLst>
                </a:gridCol>
                <a:gridCol w="1273353">
                  <a:extLst>
                    <a:ext uri="{9D8B030D-6E8A-4147-A177-3AD203B41FA5}">
                      <a16:colId xmlns:a16="http://schemas.microsoft.com/office/drawing/2014/main" val="153412012"/>
                    </a:ext>
                  </a:extLst>
                </a:gridCol>
              </a:tblGrid>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Percobaan ke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Intensitas cahaya (lux)</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Hasil yang didapat </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(gambar)</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Keterangan</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1214444"/>
                  </a:ext>
                </a:extLst>
              </a:tr>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1</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4318977"/>
                  </a:ext>
                </a:extLst>
              </a:tr>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2</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0514459"/>
                  </a:ext>
                </a:extLst>
              </a:tr>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7301240"/>
                  </a:ext>
                </a:extLst>
              </a:tr>
            </a:tbl>
          </a:graphicData>
        </a:graphic>
      </p:graphicFrame>
      <p:sp>
        <p:nvSpPr>
          <p:cNvPr id="16" name="Rectangle 2">
            <a:extLst>
              <a:ext uri="{FF2B5EF4-FFF2-40B4-BE49-F238E27FC236}">
                <a16:creationId xmlns:a16="http://schemas.microsoft.com/office/drawing/2014/main" id="{E30B0274-CFC8-2FD8-BC8B-1B4F946DC9C0}"/>
              </a:ext>
            </a:extLst>
          </p:cNvPr>
          <p:cNvSpPr>
            <a:spLocks noChangeArrowheads="1"/>
          </p:cNvSpPr>
          <p:nvPr/>
        </p:nvSpPr>
        <p:spPr bwMode="auto">
          <a:xfrm>
            <a:off x="261016" y="3653508"/>
            <a:ext cx="753303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1pPr>
            <a:lvl2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2pPr>
            <a:lvl3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3pPr>
            <a:lvl4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4pPr>
            <a:lvl5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5pPr>
            <a:lvl6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6pPr>
            <a:lvl7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7pPr>
            <a:lvl8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8pPr>
            <a:lvl9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1890713" algn="l"/>
                <a:tab pos="1981200" algn="l"/>
              </a:tabLst>
            </a:pPr>
            <a:r>
              <a:rPr kumimoji="0" lang="en-US" altLang="en-US" sz="16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Tabel 3.2 Pengujian pada </a:t>
            </a:r>
            <a:r>
              <a:rPr kumimoji="0" lang="en-US" altLang="en-US" sz="16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hardware lampu fertilizer</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58834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PERANCANGAN uji SISTEM</a:t>
            </a:r>
            <a:endParaRPr lang="en-ID">
              <a:solidFill>
                <a:schemeClr val="tx1"/>
              </a:solidFill>
            </a:endParaRPr>
          </a:p>
        </p:txBody>
      </p:sp>
      <p:grpSp>
        <p:nvGrpSpPr>
          <p:cNvPr id="4" name="Group 3">
            <a:extLst>
              <a:ext uri="{FF2B5EF4-FFF2-40B4-BE49-F238E27FC236}">
                <a16:creationId xmlns:a16="http://schemas.microsoft.com/office/drawing/2014/main" id="{20E76E71-C1DC-6802-4060-6AE1520FF120}"/>
              </a:ext>
            </a:extLst>
          </p:cNvPr>
          <p:cNvGrpSpPr/>
          <p:nvPr/>
        </p:nvGrpSpPr>
        <p:grpSpPr>
          <a:xfrm>
            <a:off x="84580" y="5878899"/>
            <a:ext cx="1866684" cy="891822"/>
            <a:chOff x="8888363" y="1857505"/>
            <a:chExt cx="1866684" cy="891822"/>
          </a:xfrm>
        </p:grpSpPr>
        <p:pic>
          <p:nvPicPr>
            <p:cNvPr id="7" name="Picture 6">
              <a:extLst>
                <a:ext uri="{FF2B5EF4-FFF2-40B4-BE49-F238E27FC236}">
                  <a16:creationId xmlns:a16="http://schemas.microsoft.com/office/drawing/2014/main" id="{0C68D596-A339-FC90-0675-0E328134D304}"/>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8" name="Picture 7">
              <a:extLst>
                <a:ext uri="{FF2B5EF4-FFF2-40B4-BE49-F238E27FC236}">
                  <a16:creationId xmlns:a16="http://schemas.microsoft.com/office/drawing/2014/main" id="{B620E101-7EB2-BA2A-9A16-F87887CE9B82}"/>
                </a:ext>
              </a:extLst>
            </p:cNvPr>
            <p:cNvPicPr>
              <a:picLocks noChangeAspect="1"/>
            </p:cNvPicPr>
            <p:nvPr/>
          </p:nvPicPr>
          <p:blipFill>
            <a:blip r:embed="rId3"/>
            <a:stretch>
              <a:fillRect/>
            </a:stretch>
          </p:blipFill>
          <p:spPr>
            <a:xfrm>
              <a:off x="8888363" y="1857505"/>
              <a:ext cx="891822" cy="891822"/>
            </a:xfrm>
            <a:prstGeom prst="rect">
              <a:avLst/>
            </a:prstGeom>
          </p:spPr>
        </p:pic>
      </p:grpSp>
      <p:graphicFrame>
        <p:nvGraphicFramePr>
          <p:cNvPr id="5" name="Content Placeholder 4">
            <a:extLst>
              <a:ext uri="{FF2B5EF4-FFF2-40B4-BE49-F238E27FC236}">
                <a16:creationId xmlns:a16="http://schemas.microsoft.com/office/drawing/2014/main" id="{52AD5C16-F994-A61D-F466-6BDF2A39A382}"/>
              </a:ext>
            </a:extLst>
          </p:cNvPr>
          <p:cNvGraphicFramePr>
            <a:graphicFrameLocks noGrp="1"/>
          </p:cNvGraphicFramePr>
          <p:nvPr>
            <p:ph idx="1"/>
            <p:extLst>
              <p:ext uri="{D42A27DB-BD31-4B8C-83A1-F6EECF244321}">
                <p14:modId xmlns:p14="http://schemas.microsoft.com/office/powerpoint/2010/main" val="772458623"/>
              </p:ext>
            </p:extLst>
          </p:nvPr>
        </p:nvGraphicFramePr>
        <p:xfrm>
          <a:off x="2828522" y="1277532"/>
          <a:ext cx="6906446" cy="1783336"/>
        </p:xfrm>
        <a:graphic>
          <a:graphicData uri="http://schemas.openxmlformats.org/drawingml/2006/table">
            <a:tbl>
              <a:tblPr firstRow="1" firstCol="1" bandRow="1"/>
              <a:tblGrid>
                <a:gridCol w="1150614">
                  <a:extLst>
                    <a:ext uri="{9D8B030D-6E8A-4147-A177-3AD203B41FA5}">
                      <a16:colId xmlns:a16="http://schemas.microsoft.com/office/drawing/2014/main" val="3286915114"/>
                    </a:ext>
                  </a:extLst>
                </a:gridCol>
                <a:gridCol w="1151995">
                  <a:extLst>
                    <a:ext uri="{9D8B030D-6E8A-4147-A177-3AD203B41FA5}">
                      <a16:colId xmlns:a16="http://schemas.microsoft.com/office/drawing/2014/main" val="3572505364"/>
                    </a:ext>
                  </a:extLst>
                </a:gridCol>
                <a:gridCol w="1150614">
                  <a:extLst>
                    <a:ext uri="{9D8B030D-6E8A-4147-A177-3AD203B41FA5}">
                      <a16:colId xmlns:a16="http://schemas.microsoft.com/office/drawing/2014/main" val="1236305856"/>
                    </a:ext>
                  </a:extLst>
                </a:gridCol>
                <a:gridCol w="1151995">
                  <a:extLst>
                    <a:ext uri="{9D8B030D-6E8A-4147-A177-3AD203B41FA5}">
                      <a16:colId xmlns:a16="http://schemas.microsoft.com/office/drawing/2014/main" val="335551720"/>
                    </a:ext>
                  </a:extLst>
                </a:gridCol>
                <a:gridCol w="1150614">
                  <a:extLst>
                    <a:ext uri="{9D8B030D-6E8A-4147-A177-3AD203B41FA5}">
                      <a16:colId xmlns:a16="http://schemas.microsoft.com/office/drawing/2014/main" val="2595302104"/>
                    </a:ext>
                  </a:extLst>
                </a:gridCol>
                <a:gridCol w="1150614">
                  <a:extLst>
                    <a:ext uri="{9D8B030D-6E8A-4147-A177-3AD203B41FA5}">
                      <a16:colId xmlns:a16="http://schemas.microsoft.com/office/drawing/2014/main" val="2601375634"/>
                    </a:ext>
                  </a:extLst>
                </a:gridCol>
              </a:tblGrid>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Percobaan </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ke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Temperatur</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(Sistem)</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Temperatur</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(Alat ukur)</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Intensitas cahaya (Sistem)</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Intensitas cahaya (Alat ukur)</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Keterangan</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9800687"/>
                  </a:ext>
                </a:extLst>
              </a:tr>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1</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1082147"/>
                  </a:ext>
                </a:extLst>
              </a:tr>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2</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2357769"/>
                  </a:ext>
                </a:extLst>
              </a:tr>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933785"/>
                  </a:ext>
                </a:extLst>
              </a:tr>
            </a:tbl>
          </a:graphicData>
        </a:graphic>
      </p:graphicFrame>
      <p:sp>
        <p:nvSpPr>
          <p:cNvPr id="9" name="Rectangle 1">
            <a:extLst>
              <a:ext uri="{FF2B5EF4-FFF2-40B4-BE49-F238E27FC236}">
                <a16:creationId xmlns:a16="http://schemas.microsoft.com/office/drawing/2014/main" id="{E3939B19-6999-3DD5-B220-B583A6D0A683}"/>
              </a:ext>
            </a:extLst>
          </p:cNvPr>
          <p:cNvSpPr>
            <a:spLocks noChangeArrowheads="1"/>
          </p:cNvSpPr>
          <p:nvPr/>
        </p:nvSpPr>
        <p:spPr bwMode="auto">
          <a:xfrm>
            <a:off x="2828522" y="824477"/>
            <a:ext cx="906227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1pPr>
            <a:lvl2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2pPr>
            <a:lvl3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3pPr>
            <a:lvl4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4pPr>
            <a:lvl5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5pPr>
            <a:lvl6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6pPr>
            <a:lvl7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7pPr>
            <a:lvl8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8pPr>
            <a:lvl9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1890713" algn="l"/>
                <a:tab pos="1981200" algn="l"/>
              </a:tabLst>
            </a:pPr>
            <a:r>
              <a:rPr kumimoji="0" lang="en-US" altLang="en-US" sz="16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Tabel 3.3 Pengujian akurasi sensor</a:t>
            </a:r>
            <a:endParaRPr kumimoji="0" lang="en-US" altLang="en-US" sz="2400" b="0" i="0" u="none" strike="noStrike" cap="none" normalizeH="0" baseline="0">
              <a:ln>
                <a:noFill/>
              </a:ln>
              <a:solidFill>
                <a:schemeClr val="tx1"/>
              </a:solidFill>
              <a:effectLst/>
              <a:latin typeface="Arial" panose="020B0604020202020204" pitchFamily="34" charset="0"/>
            </a:endParaRPr>
          </a:p>
        </p:txBody>
      </p:sp>
      <p:graphicFrame>
        <p:nvGraphicFramePr>
          <p:cNvPr id="10" name="Table 9">
            <a:extLst>
              <a:ext uri="{FF2B5EF4-FFF2-40B4-BE49-F238E27FC236}">
                <a16:creationId xmlns:a16="http://schemas.microsoft.com/office/drawing/2014/main" id="{A13E002C-DAC3-13AB-8F98-1315B60BEDF0}"/>
              </a:ext>
            </a:extLst>
          </p:cNvPr>
          <p:cNvGraphicFramePr>
            <a:graphicFrameLocks noGrp="1"/>
          </p:cNvGraphicFramePr>
          <p:nvPr>
            <p:extLst>
              <p:ext uri="{D42A27DB-BD31-4B8C-83A1-F6EECF244321}">
                <p14:modId xmlns:p14="http://schemas.microsoft.com/office/powerpoint/2010/main" val="1942415990"/>
              </p:ext>
            </p:extLst>
          </p:nvPr>
        </p:nvGraphicFramePr>
        <p:xfrm>
          <a:off x="2828522" y="3938372"/>
          <a:ext cx="6906444" cy="1783336"/>
        </p:xfrm>
        <a:graphic>
          <a:graphicData uri="http://schemas.openxmlformats.org/drawingml/2006/table">
            <a:tbl>
              <a:tblPr firstRow="1" firstCol="1" bandRow="1"/>
              <a:tblGrid>
                <a:gridCol w="620199">
                  <a:extLst>
                    <a:ext uri="{9D8B030D-6E8A-4147-A177-3AD203B41FA5}">
                      <a16:colId xmlns:a16="http://schemas.microsoft.com/office/drawing/2014/main" val="3256066722"/>
                    </a:ext>
                  </a:extLst>
                </a:gridCol>
                <a:gridCol w="863305">
                  <a:extLst>
                    <a:ext uri="{9D8B030D-6E8A-4147-A177-3AD203B41FA5}">
                      <a16:colId xmlns:a16="http://schemas.microsoft.com/office/drawing/2014/main" val="2009415307"/>
                    </a:ext>
                  </a:extLst>
                </a:gridCol>
                <a:gridCol w="1232109">
                  <a:extLst>
                    <a:ext uri="{9D8B030D-6E8A-4147-A177-3AD203B41FA5}">
                      <a16:colId xmlns:a16="http://schemas.microsoft.com/office/drawing/2014/main" val="2921745792"/>
                    </a:ext>
                  </a:extLst>
                </a:gridCol>
                <a:gridCol w="2810923">
                  <a:extLst>
                    <a:ext uri="{9D8B030D-6E8A-4147-A177-3AD203B41FA5}">
                      <a16:colId xmlns:a16="http://schemas.microsoft.com/office/drawing/2014/main" val="3041920710"/>
                    </a:ext>
                  </a:extLst>
                </a:gridCol>
                <a:gridCol w="1379908">
                  <a:extLst>
                    <a:ext uri="{9D8B030D-6E8A-4147-A177-3AD203B41FA5}">
                      <a16:colId xmlns:a16="http://schemas.microsoft.com/office/drawing/2014/main" val="3482417602"/>
                    </a:ext>
                  </a:extLst>
                </a:gridCol>
              </a:tblGrid>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Per</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cobaan </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ke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Temp</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eratur</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a:t>
                      </a:r>
                      <a:r>
                        <a:rPr lang="en-ID" sz="1400">
                          <a:effectLst/>
                          <a:latin typeface="Calibri" panose="020F0502020204030204" pitchFamily="34" charset="0"/>
                          <a:ea typeface="Calibri" panose="020F0502020204030204" pitchFamily="34" charset="0"/>
                          <a:cs typeface="Times New Roman" panose="02020603050405020304" pitchFamily="18" charset="0"/>
                        </a:rPr>
                        <a:t>°C</a:t>
                      </a:r>
                      <a:r>
                        <a:rPr lang="en-ID" sz="1400">
                          <a:effectLst/>
                          <a:latin typeface="Times New Roman" panose="02020603050405020304" pitchFamily="18" charset="0"/>
                          <a:ea typeface="Calibri" panose="020F0502020204030204" pitchFamily="34" charset="0"/>
                          <a:cs typeface="Times New Roman" panose="02020603050405020304" pitchFamily="18" charset="0"/>
                        </a:rPr>
                        <a:t>)</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Intensitas </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cahaya (lux)</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Hasil yang didapat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(gambar)</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Keterangan</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5887091"/>
                  </a:ext>
                </a:extLst>
              </a:tr>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1</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1987857"/>
                  </a:ext>
                </a:extLst>
              </a:tr>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2</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7890090"/>
                  </a:ext>
                </a:extLst>
              </a:tr>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8184941"/>
                  </a:ext>
                </a:extLst>
              </a:tr>
            </a:tbl>
          </a:graphicData>
        </a:graphic>
      </p:graphicFrame>
      <p:sp>
        <p:nvSpPr>
          <p:cNvPr id="11" name="Rectangle 2">
            <a:extLst>
              <a:ext uri="{FF2B5EF4-FFF2-40B4-BE49-F238E27FC236}">
                <a16:creationId xmlns:a16="http://schemas.microsoft.com/office/drawing/2014/main" id="{C1BA6510-E70A-625E-84B7-123851630F5C}"/>
              </a:ext>
            </a:extLst>
          </p:cNvPr>
          <p:cNvSpPr>
            <a:spLocks noChangeArrowheads="1"/>
          </p:cNvSpPr>
          <p:nvPr/>
        </p:nvSpPr>
        <p:spPr bwMode="auto">
          <a:xfrm>
            <a:off x="2828522" y="3429000"/>
            <a:ext cx="786317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1pPr>
            <a:lvl2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2pPr>
            <a:lvl3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3pPr>
            <a:lvl4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4pPr>
            <a:lvl5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5pPr>
            <a:lvl6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6pPr>
            <a:lvl7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7pPr>
            <a:lvl8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8pPr>
            <a:lvl9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1890713" algn="l"/>
                <a:tab pos="1981200" algn="l"/>
              </a:tabLst>
            </a:pPr>
            <a:r>
              <a:rPr kumimoji="0" lang="en-US" altLang="en-US" sz="16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Tabel 3.4 Pengujian hubungan antara suhu dan intensitas cahaya dengan pola reproduksi lalat</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29280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8B08C-D4E4-FD26-15CA-7D72688A50E9}"/>
              </a:ext>
            </a:extLst>
          </p:cNvPr>
          <p:cNvSpPr>
            <a:spLocks noGrp="1"/>
          </p:cNvSpPr>
          <p:nvPr>
            <p:ph type="title"/>
          </p:nvPr>
        </p:nvSpPr>
        <p:spPr>
          <a:xfrm>
            <a:off x="1450392" y="1415845"/>
            <a:ext cx="9291215" cy="2408903"/>
          </a:xfrm>
        </p:spPr>
        <p:txBody>
          <a:bodyPr>
            <a:noAutofit/>
          </a:bodyPr>
          <a:lstStyle/>
          <a:p>
            <a:r>
              <a:rPr lang="en-US" sz="4000" b="1">
                <a:solidFill>
                  <a:schemeClr val="tx1"/>
                </a:solidFill>
              </a:rPr>
              <a:t>SISTEM </a:t>
            </a:r>
            <a:r>
              <a:rPr lang="en-US" sz="4000" b="1">
                <a:solidFill>
                  <a:srgbClr val="9102FF"/>
                </a:solidFill>
              </a:rPr>
              <a:t>KONTROL</a:t>
            </a:r>
            <a:r>
              <a:rPr lang="en-US" sz="4000" b="1">
                <a:solidFill>
                  <a:schemeClr val="tx1"/>
                </a:solidFill>
              </a:rPr>
              <a:t> DAN </a:t>
            </a:r>
            <a:r>
              <a:rPr lang="en-US" sz="4000" b="1">
                <a:solidFill>
                  <a:srgbClr val="9102FF"/>
                </a:solidFill>
              </a:rPr>
              <a:t>MONITORING</a:t>
            </a:r>
            <a:r>
              <a:rPr lang="en-US" sz="4000" b="1">
                <a:solidFill>
                  <a:schemeClr val="tx1"/>
                </a:solidFill>
              </a:rPr>
              <a:t> REPRODUKSI LALAT </a:t>
            </a:r>
            <a:r>
              <a:rPr lang="en-US" sz="4000" b="1" i="1">
                <a:solidFill>
                  <a:schemeClr val="tx1"/>
                </a:solidFill>
                <a:highlight>
                  <a:srgbClr val="9102FF"/>
                </a:highlight>
              </a:rPr>
              <a:t>Black soldier fly</a:t>
            </a:r>
            <a:endParaRPr lang="en-ID" sz="4000" b="1" i="1">
              <a:solidFill>
                <a:schemeClr val="tx1"/>
              </a:solidFill>
              <a:highlight>
                <a:srgbClr val="9102FF"/>
              </a:highlight>
            </a:endParaRPr>
          </a:p>
        </p:txBody>
      </p:sp>
      <p:sp>
        <p:nvSpPr>
          <p:cNvPr id="3" name="Content Placeholder 2">
            <a:extLst>
              <a:ext uri="{FF2B5EF4-FFF2-40B4-BE49-F238E27FC236}">
                <a16:creationId xmlns:a16="http://schemas.microsoft.com/office/drawing/2014/main" id="{E9390483-0010-F81C-1ED9-DF30F160A88D}"/>
              </a:ext>
            </a:extLst>
          </p:cNvPr>
          <p:cNvSpPr>
            <a:spLocks noGrp="1"/>
          </p:cNvSpPr>
          <p:nvPr>
            <p:ph idx="1"/>
          </p:nvPr>
        </p:nvSpPr>
        <p:spPr>
          <a:xfrm>
            <a:off x="1450391" y="4276917"/>
            <a:ext cx="9291215" cy="855522"/>
          </a:xfrm>
        </p:spPr>
        <p:txBody>
          <a:bodyPr/>
          <a:lstStyle/>
          <a:p>
            <a:pPr marL="0" indent="0">
              <a:buNone/>
            </a:pPr>
            <a:r>
              <a:rPr lang="en-ID"/>
              <a:t>Proposal Tugas Akhir ini diajukan untuk Melengkapi Sebagian Persyaratan Ujian Akhir Sarjana Terapan Teknik Telekomunikasi.</a:t>
            </a:r>
          </a:p>
        </p:txBody>
      </p:sp>
      <p:grpSp>
        <p:nvGrpSpPr>
          <p:cNvPr id="4" name="Group 3">
            <a:extLst>
              <a:ext uri="{FF2B5EF4-FFF2-40B4-BE49-F238E27FC236}">
                <a16:creationId xmlns:a16="http://schemas.microsoft.com/office/drawing/2014/main" id="{47505A01-B60F-3D92-8B5B-D0347BA3BEF1}"/>
              </a:ext>
            </a:extLst>
          </p:cNvPr>
          <p:cNvGrpSpPr/>
          <p:nvPr/>
        </p:nvGrpSpPr>
        <p:grpSpPr>
          <a:xfrm>
            <a:off x="84580" y="5878899"/>
            <a:ext cx="1866684" cy="891822"/>
            <a:chOff x="8888363" y="1857505"/>
            <a:chExt cx="1866684" cy="891822"/>
          </a:xfrm>
        </p:grpSpPr>
        <p:pic>
          <p:nvPicPr>
            <p:cNvPr id="5" name="Picture 4">
              <a:extLst>
                <a:ext uri="{FF2B5EF4-FFF2-40B4-BE49-F238E27FC236}">
                  <a16:creationId xmlns:a16="http://schemas.microsoft.com/office/drawing/2014/main" id="{E8A64BAE-2D68-84E3-2099-9E48D070A9A4}"/>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6" name="Picture 5">
              <a:extLst>
                <a:ext uri="{FF2B5EF4-FFF2-40B4-BE49-F238E27FC236}">
                  <a16:creationId xmlns:a16="http://schemas.microsoft.com/office/drawing/2014/main" id="{A02EBFBC-4526-E190-E781-3EB1D3537E05}"/>
                </a:ext>
              </a:extLst>
            </p:cNvPr>
            <p:cNvPicPr>
              <a:picLocks noChangeAspect="1"/>
            </p:cNvPicPr>
            <p:nvPr/>
          </p:nvPicPr>
          <p:blipFill>
            <a:blip r:embed="rId3"/>
            <a:stretch>
              <a:fillRect/>
            </a:stretch>
          </p:blipFill>
          <p:spPr>
            <a:xfrm>
              <a:off x="8888363" y="1857505"/>
              <a:ext cx="891822" cy="891822"/>
            </a:xfrm>
            <a:prstGeom prst="rect">
              <a:avLst/>
            </a:prstGeom>
          </p:spPr>
        </p:pic>
      </p:grpSp>
    </p:spTree>
    <p:extLst>
      <p:ext uri="{BB962C8B-B14F-4D97-AF65-F5344CB8AC3E}">
        <p14:creationId xmlns:p14="http://schemas.microsoft.com/office/powerpoint/2010/main" val="24349742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PERANCANGAN uji SISTEM</a:t>
            </a:r>
            <a:endParaRPr lang="en-ID">
              <a:solidFill>
                <a:schemeClr val="tx1"/>
              </a:solidFill>
            </a:endParaRPr>
          </a:p>
        </p:txBody>
      </p:sp>
      <p:grpSp>
        <p:nvGrpSpPr>
          <p:cNvPr id="4" name="Group 3">
            <a:extLst>
              <a:ext uri="{FF2B5EF4-FFF2-40B4-BE49-F238E27FC236}">
                <a16:creationId xmlns:a16="http://schemas.microsoft.com/office/drawing/2014/main" id="{20E76E71-C1DC-6802-4060-6AE1520FF120}"/>
              </a:ext>
            </a:extLst>
          </p:cNvPr>
          <p:cNvGrpSpPr/>
          <p:nvPr/>
        </p:nvGrpSpPr>
        <p:grpSpPr>
          <a:xfrm>
            <a:off x="84580" y="5878899"/>
            <a:ext cx="1866684" cy="891822"/>
            <a:chOff x="8888363" y="1857505"/>
            <a:chExt cx="1866684" cy="891822"/>
          </a:xfrm>
        </p:grpSpPr>
        <p:pic>
          <p:nvPicPr>
            <p:cNvPr id="7" name="Picture 6">
              <a:extLst>
                <a:ext uri="{FF2B5EF4-FFF2-40B4-BE49-F238E27FC236}">
                  <a16:creationId xmlns:a16="http://schemas.microsoft.com/office/drawing/2014/main" id="{0C68D596-A339-FC90-0675-0E328134D304}"/>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8" name="Picture 7">
              <a:extLst>
                <a:ext uri="{FF2B5EF4-FFF2-40B4-BE49-F238E27FC236}">
                  <a16:creationId xmlns:a16="http://schemas.microsoft.com/office/drawing/2014/main" id="{B620E101-7EB2-BA2A-9A16-F87887CE9B82}"/>
                </a:ext>
              </a:extLst>
            </p:cNvPr>
            <p:cNvPicPr>
              <a:picLocks noChangeAspect="1"/>
            </p:cNvPicPr>
            <p:nvPr/>
          </p:nvPicPr>
          <p:blipFill>
            <a:blip r:embed="rId3"/>
            <a:stretch>
              <a:fillRect/>
            </a:stretch>
          </p:blipFill>
          <p:spPr>
            <a:xfrm>
              <a:off x="8888363" y="1857505"/>
              <a:ext cx="891822" cy="891822"/>
            </a:xfrm>
            <a:prstGeom prst="rect">
              <a:avLst/>
            </a:prstGeom>
          </p:spPr>
        </p:pic>
      </p:grpSp>
      <p:graphicFrame>
        <p:nvGraphicFramePr>
          <p:cNvPr id="5" name="Content Placeholder 4">
            <a:extLst>
              <a:ext uri="{FF2B5EF4-FFF2-40B4-BE49-F238E27FC236}">
                <a16:creationId xmlns:a16="http://schemas.microsoft.com/office/drawing/2014/main" id="{52AD5C16-F994-A61D-F466-6BDF2A39A382}"/>
              </a:ext>
            </a:extLst>
          </p:cNvPr>
          <p:cNvGraphicFramePr>
            <a:graphicFrameLocks noGrp="1"/>
          </p:cNvGraphicFramePr>
          <p:nvPr>
            <p:ph idx="1"/>
          </p:nvPr>
        </p:nvGraphicFramePr>
        <p:xfrm>
          <a:off x="2828522" y="1277532"/>
          <a:ext cx="6906446" cy="1783336"/>
        </p:xfrm>
        <a:graphic>
          <a:graphicData uri="http://schemas.openxmlformats.org/drawingml/2006/table">
            <a:tbl>
              <a:tblPr firstRow="1" firstCol="1" bandRow="1"/>
              <a:tblGrid>
                <a:gridCol w="1150614">
                  <a:extLst>
                    <a:ext uri="{9D8B030D-6E8A-4147-A177-3AD203B41FA5}">
                      <a16:colId xmlns:a16="http://schemas.microsoft.com/office/drawing/2014/main" val="3286915114"/>
                    </a:ext>
                  </a:extLst>
                </a:gridCol>
                <a:gridCol w="1151995">
                  <a:extLst>
                    <a:ext uri="{9D8B030D-6E8A-4147-A177-3AD203B41FA5}">
                      <a16:colId xmlns:a16="http://schemas.microsoft.com/office/drawing/2014/main" val="3572505364"/>
                    </a:ext>
                  </a:extLst>
                </a:gridCol>
                <a:gridCol w="1150614">
                  <a:extLst>
                    <a:ext uri="{9D8B030D-6E8A-4147-A177-3AD203B41FA5}">
                      <a16:colId xmlns:a16="http://schemas.microsoft.com/office/drawing/2014/main" val="1236305856"/>
                    </a:ext>
                  </a:extLst>
                </a:gridCol>
                <a:gridCol w="1151995">
                  <a:extLst>
                    <a:ext uri="{9D8B030D-6E8A-4147-A177-3AD203B41FA5}">
                      <a16:colId xmlns:a16="http://schemas.microsoft.com/office/drawing/2014/main" val="335551720"/>
                    </a:ext>
                  </a:extLst>
                </a:gridCol>
                <a:gridCol w="1150614">
                  <a:extLst>
                    <a:ext uri="{9D8B030D-6E8A-4147-A177-3AD203B41FA5}">
                      <a16:colId xmlns:a16="http://schemas.microsoft.com/office/drawing/2014/main" val="2595302104"/>
                    </a:ext>
                  </a:extLst>
                </a:gridCol>
                <a:gridCol w="1150614">
                  <a:extLst>
                    <a:ext uri="{9D8B030D-6E8A-4147-A177-3AD203B41FA5}">
                      <a16:colId xmlns:a16="http://schemas.microsoft.com/office/drawing/2014/main" val="2601375634"/>
                    </a:ext>
                  </a:extLst>
                </a:gridCol>
              </a:tblGrid>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Percobaan </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ke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Temperatur</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(Sistem)</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Temperatur</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(Alat ukur)</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Intensitas cahaya (Sistem)</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Intensitas cahaya (Alat ukur)</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Keterangan</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9800687"/>
                  </a:ext>
                </a:extLst>
              </a:tr>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1</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1082147"/>
                  </a:ext>
                </a:extLst>
              </a:tr>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2</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2357769"/>
                  </a:ext>
                </a:extLst>
              </a:tr>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933785"/>
                  </a:ext>
                </a:extLst>
              </a:tr>
            </a:tbl>
          </a:graphicData>
        </a:graphic>
      </p:graphicFrame>
      <p:sp>
        <p:nvSpPr>
          <p:cNvPr id="9" name="Rectangle 1">
            <a:extLst>
              <a:ext uri="{FF2B5EF4-FFF2-40B4-BE49-F238E27FC236}">
                <a16:creationId xmlns:a16="http://schemas.microsoft.com/office/drawing/2014/main" id="{E3939B19-6999-3DD5-B220-B583A6D0A683}"/>
              </a:ext>
            </a:extLst>
          </p:cNvPr>
          <p:cNvSpPr>
            <a:spLocks noChangeArrowheads="1"/>
          </p:cNvSpPr>
          <p:nvPr/>
        </p:nvSpPr>
        <p:spPr bwMode="auto">
          <a:xfrm>
            <a:off x="2828522" y="824477"/>
            <a:ext cx="906227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1pPr>
            <a:lvl2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2pPr>
            <a:lvl3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3pPr>
            <a:lvl4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4pPr>
            <a:lvl5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5pPr>
            <a:lvl6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6pPr>
            <a:lvl7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7pPr>
            <a:lvl8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8pPr>
            <a:lvl9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1890713" algn="l"/>
                <a:tab pos="1981200" algn="l"/>
              </a:tabLst>
            </a:pPr>
            <a:r>
              <a:rPr kumimoji="0" lang="en-US" altLang="en-US" sz="16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Tabel 3.3 Pengujian akurasi sensor</a:t>
            </a:r>
            <a:endParaRPr kumimoji="0" lang="en-US" altLang="en-US" sz="2400" b="0" i="0" u="none" strike="noStrike" cap="none" normalizeH="0" baseline="0">
              <a:ln>
                <a:noFill/>
              </a:ln>
              <a:solidFill>
                <a:schemeClr val="tx1"/>
              </a:solidFill>
              <a:effectLst/>
              <a:latin typeface="Arial" panose="020B0604020202020204" pitchFamily="34" charset="0"/>
            </a:endParaRPr>
          </a:p>
        </p:txBody>
      </p:sp>
      <p:graphicFrame>
        <p:nvGraphicFramePr>
          <p:cNvPr id="10" name="Table 9">
            <a:extLst>
              <a:ext uri="{FF2B5EF4-FFF2-40B4-BE49-F238E27FC236}">
                <a16:creationId xmlns:a16="http://schemas.microsoft.com/office/drawing/2014/main" id="{A13E002C-DAC3-13AB-8F98-1315B60BEDF0}"/>
              </a:ext>
            </a:extLst>
          </p:cNvPr>
          <p:cNvGraphicFramePr>
            <a:graphicFrameLocks noGrp="1"/>
          </p:cNvGraphicFramePr>
          <p:nvPr/>
        </p:nvGraphicFramePr>
        <p:xfrm>
          <a:off x="2828522" y="3938372"/>
          <a:ext cx="6906444" cy="1783336"/>
        </p:xfrm>
        <a:graphic>
          <a:graphicData uri="http://schemas.openxmlformats.org/drawingml/2006/table">
            <a:tbl>
              <a:tblPr firstRow="1" firstCol="1" bandRow="1"/>
              <a:tblGrid>
                <a:gridCol w="620199">
                  <a:extLst>
                    <a:ext uri="{9D8B030D-6E8A-4147-A177-3AD203B41FA5}">
                      <a16:colId xmlns:a16="http://schemas.microsoft.com/office/drawing/2014/main" val="3256066722"/>
                    </a:ext>
                  </a:extLst>
                </a:gridCol>
                <a:gridCol w="863305">
                  <a:extLst>
                    <a:ext uri="{9D8B030D-6E8A-4147-A177-3AD203B41FA5}">
                      <a16:colId xmlns:a16="http://schemas.microsoft.com/office/drawing/2014/main" val="2009415307"/>
                    </a:ext>
                  </a:extLst>
                </a:gridCol>
                <a:gridCol w="1232109">
                  <a:extLst>
                    <a:ext uri="{9D8B030D-6E8A-4147-A177-3AD203B41FA5}">
                      <a16:colId xmlns:a16="http://schemas.microsoft.com/office/drawing/2014/main" val="2921745792"/>
                    </a:ext>
                  </a:extLst>
                </a:gridCol>
                <a:gridCol w="2810923">
                  <a:extLst>
                    <a:ext uri="{9D8B030D-6E8A-4147-A177-3AD203B41FA5}">
                      <a16:colId xmlns:a16="http://schemas.microsoft.com/office/drawing/2014/main" val="3041920710"/>
                    </a:ext>
                  </a:extLst>
                </a:gridCol>
                <a:gridCol w="1379908">
                  <a:extLst>
                    <a:ext uri="{9D8B030D-6E8A-4147-A177-3AD203B41FA5}">
                      <a16:colId xmlns:a16="http://schemas.microsoft.com/office/drawing/2014/main" val="3482417602"/>
                    </a:ext>
                  </a:extLst>
                </a:gridCol>
              </a:tblGrid>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Per</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cobaan </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ke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Temp</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eratur</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a:t>
                      </a:r>
                      <a:r>
                        <a:rPr lang="en-ID" sz="1400">
                          <a:effectLst/>
                          <a:latin typeface="Calibri" panose="020F0502020204030204" pitchFamily="34" charset="0"/>
                          <a:ea typeface="Calibri" panose="020F0502020204030204" pitchFamily="34" charset="0"/>
                          <a:cs typeface="Times New Roman" panose="02020603050405020304" pitchFamily="18" charset="0"/>
                        </a:rPr>
                        <a:t>°C</a:t>
                      </a:r>
                      <a:r>
                        <a:rPr lang="en-ID" sz="1400">
                          <a:effectLst/>
                          <a:latin typeface="Times New Roman" panose="02020603050405020304" pitchFamily="18" charset="0"/>
                          <a:ea typeface="Calibri" panose="020F0502020204030204" pitchFamily="34" charset="0"/>
                          <a:cs typeface="Times New Roman" panose="02020603050405020304" pitchFamily="18" charset="0"/>
                        </a:rPr>
                        <a:t>)</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Intensitas </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cahaya (lux)</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Hasil yang didapat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(gambar)</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Keterangan</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5887091"/>
                  </a:ext>
                </a:extLst>
              </a:tr>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1</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1987857"/>
                  </a:ext>
                </a:extLst>
              </a:tr>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2</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7890090"/>
                  </a:ext>
                </a:extLst>
              </a:tr>
              <a:tr h="0">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8184941"/>
                  </a:ext>
                </a:extLst>
              </a:tr>
            </a:tbl>
          </a:graphicData>
        </a:graphic>
      </p:graphicFrame>
      <p:sp>
        <p:nvSpPr>
          <p:cNvPr id="11" name="Rectangle 2">
            <a:extLst>
              <a:ext uri="{FF2B5EF4-FFF2-40B4-BE49-F238E27FC236}">
                <a16:creationId xmlns:a16="http://schemas.microsoft.com/office/drawing/2014/main" id="{C1BA6510-E70A-625E-84B7-123851630F5C}"/>
              </a:ext>
            </a:extLst>
          </p:cNvPr>
          <p:cNvSpPr>
            <a:spLocks noChangeArrowheads="1"/>
          </p:cNvSpPr>
          <p:nvPr/>
        </p:nvSpPr>
        <p:spPr bwMode="auto">
          <a:xfrm>
            <a:off x="2828522" y="3429000"/>
            <a:ext cx="786317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1pPr>
            <a:lvl2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2pPr>
            <a:lvl3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3pPr>
            <a:lvl4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4pPr>
            <a:lvl5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5pPr>
            <a:lvl6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6pPr>
            <a:lvl7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7pPr>
            <a:lvl8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8pPr>
            <a:lvl9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1890713" algn="l"/>
                <a:tab pos="1981200" algn="l"/>
              </a:tabLst>
            </a:pPr>
            <a:r>
              <a:rPr kumimoji="0" lang="en-US" altLang="en-US" sz="16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Tabel 3.4 Pengujian hubungan antara suhu dan intensitas cahaya dengan pola reproduksi lalat</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99230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PERANCANGAN uji SISTEM</a:t>
            </a:r>
            <a:endParaRPr lang="en-ID">
              <a:solidFill>
                <a:schemeClr val="tx1"/>
              </a:solidFill>
            </a:endParaRPr>
          </a:p>
        </p:txBody>
      </p:sp>
      <p:grpSp>
        <p:nvGrpSpPr>
          <p:cNvPr id="4" name="Group 3">
            <a:extLst>
              <a:ext uri="{FF2B5EF4-FFF2-40B4-BE49-F238E27FC236}">
                <a16:creationId xmlns:a16="http://schemas.microsoft.com/office/drawing/2014/main" id="{20E76E71-C1DC-6802-4060-6AE1520FF120}"/>
              </a:ext>
            </a:extLst>
          </p:cNvPr>
          <p:cNvGrpSpPr/>
          <p:nvPr/>
        </p:nvGrpSpPr>
        <p:grpSpPr>
          <a:xfrm>
            <a:off x="84580" y="5878899"/>
            <a:ext cx="1866684" cy="891822"/>
            <a:chOff x="8888363" y="1857505"/>
            <a:chExt cx="1866684" cy="891822"/>
          </a:xfrm>
        </p:grpSpPr>
        <p:pic>
          <p:nvPicPr>
            <p:cNvPr id="7" name="Picture 6">
              <a:extLst>
                <a:ext uri="{FF2B5EF4-FFF2-40B4-BE49-F238E27FC236}">
                  <a16:creationId xmlns:a16="http://schemas.microsoft.com/office/drawing/2014/main" id="{0C68D596-A339-FC90-0675-0E328134D304}"/>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8" name="Picture 7">
              <a:extLst>
                <a:ext uri="{FF2B5EF4-FFF2-40B4-BE49-F238E27FC236}">
                  <a16:creationId xmlns:a16="http://schemas.microsoft.com/office/drawing/2014/main" id="{B620E101-7EB2-BA2A-9A16-F87887CE9B82}"/>
                </a:ext>
              </a:extLst>
            </p:cNvPr>
            <p:cNvPicPr>
              <a:picLocks noChangeAspect="1"/>
            </p:cNvPicPr>
            <p:nvPr/>
          </p:nvPicPr>
          <p:blipFill>
            <a:blip r:embed="rId3"/>
            <a:stretch>
              <a:fillRect/>
            </a:stretch>
          </p:blipFill>
          <p:spPr>
            <a:xfrm>
              <a:off x="8888363" y="1857505"/>
              <a:ext cx="891822" cy="891822"/>
            </a:xfrm>
            <a:prstGeom prst="rect">
              <a:avLst/>
            </a:prstGeom>
          </p:spPr>
        </p:pic>
      </p:grpSp>
      <p:graphicFrame>
        <p:nvGraphicFramePr>
          <p:cNvPr id="3" name="Table 2">
            <a:extLst>
              <a:ext uri="{FF2B5EF4-FFF2-40B4-BE49-F238E27FC236}">
                <a16:creationId xmlns:a16="http://schemas.microsoft.com/office/drawing/2014/main" id="{D457DEFA-D68C-2F14-A582-05D23FBEFC85}"/>
              </a:ext>
            </a:extLst>
          </p:cNvPr>
          <p:cNvGraphicFramePr>
            <a:graphicFrameLocks noGrp="1"/>
          </p:cNvGraphicFramePr>
          <p:nvPr>
            <p:extLst>
              <p:ext uri="{D42A27DB-BD31-4B8C-83A1-F6EECF244321}">
                <p14:modId xmlns:p14="http://schemas.microsoft.com/office/powerpoint/2010/main" val="4018830945"/>
              </p:ext>
            </p:extLst>
          </p:nvPr>
        </p:nvGraphicFramePr>
        <p:xfrm>
          <a:off x="5152103" y="945830"/>
          <a:ext cx="6858132" cy="5002685"/>
        </p:xfrm>
        <a:graphic>
          <a:graphicData uri="http://schemas.openxmlformats.org/drawingml/2006/table">
            <a:tbl>
              <a:tblPr firstRow="1" firstCol="1" bandRow="1"/>
              <a:tblGrid>
                <a:gridCol w="373082">
                  <a:extLst>
                    <a:ext uri="{9D8B030D-6E8A-4147-A177-3AD203B41FA5}">
                      <a16:colId xmlns:a16="http://schemas.microsoft.com/office/drawing/2014/main" val="1444895303"/>
                    </a:ext>
                  </a:extLst>
                </a:gridCol>
                <a:gridCol w="3058728">
                  <a:extLst>
                    <a:ext uri="{9D8B030D-6E8A-4147-A177-3AD203B41FA5}">
                      <a16:colId xmlns:a16="http://schemas.microsoft.com/office/drawing/2014/main" val="393298069"/>
                    </a:ext>
                  </a:extLst>
                </a:gridCol>
                <a:gridCol w="733819">
                  <a:extLst>
                    <a:ext uri="{9D8B030D-6E8A-4147-A177-3AD203B41FA5}">
                      <a16:colId xmlns:a16="http://schemas.microsoft.com/office/drawing/2014/main" val="1604750363"/>
                    </a:ext>
                  </a:extLst>
                </a:gridCol>
                <a:gridCol w="732448">
                  <a:extLst>
                    <a:ext uri="{9D8B030D-6E8A-4147-A177-3AD203B41FA5}">
                      <a16:colId xmlns:a16="http://schemas.microsoft.com/office/drawing/2014/main" val="3951554135"/>
                    </a:ext>
                  </a:extLst>
                </a:gridCol>
                <a:gridCol w="1960055">
                  <a:extLst>
                    <a:ext uri="{9D8B030D-6E8A-4147-A177-3AD203B41FA5}">
                      <a16:colId xmlns:a16="http://schemas.microsoft.com/office/drawing/2014/main" val="1660598278"/>
                    </a:ext>
                  </a:extLst>
                </a:gridCol>
              </a:tblGrid>
              <a:tr h="712631">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No</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Jenis</a:t>
                      </a:r>
                      <a:br>
                        <a:rPr lang="en-ID" sz="1400">
                          <a:effectLst/>
                          <a:latin typeface="Times New Roman" panose="02020603050405020304" pitchFamily="18" charset="0"/>
                          <a:ea typeface="Calibri" panose="020F0502020204030204" pitchFamily="34" charset="0"/>
                          <a:cs typeface="Times New Roman" panose="02020603050405020304" pitchFamily="18" charset="0"/>
                        </a:rPr>
                      </a:br>
                      <a:r>
                        <a:rPr lang="en-ID" sz="1400">
                          <a:effectLst/>
                          <a:latin typeface="Times New Roman" panose="02020603050405020304" pitchFamily="18" charset="0"/>
                          <a:ea typeface="Calibri" panose="020F0502020204030204" pitchFamily="34" charset="0"/>
                          <a:cs typeface="Times New Roman" panose="02020603050405020304" pitchFamily="18" charset="0"/>
                        </a:rPr>
                        <a:t>Percobaan</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Tidak</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Berhasil</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Berhasil</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Keterangan</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1202671"/>
                  </a:ext>
                </a:extLst>
              </a:tr>
              <a:tr h="287906">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1.</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On, Off WaterPump (manual)</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3448820"/>
                  </a:ext>
                </a:extLst>
              </a:tr>
              <a:tr h="287906">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2.</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On, Off FertilizerLed (manual)</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8258742"/>
                  </a:ext>
                </a:extLst>
              </a:tr>
              <a:tr h="287906">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3.</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Menyetel TimeInput</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4310612"/>
                  </a:ext>
                </a:extLst>
              </a:tr>
              <a:tr h="712631">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4.</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TimeInput, True. (lux, temp), True.</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WaterPump &amp; FertilizerLed On</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6348189"/>
                  </a:ext>
                </a:extLst>
              </a:tr>
              <a:tr h="712631">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5.</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TimeInput, True. (lux, temp), False.</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WaterPump On, FertilizerLed Off</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1582808"/>
                  </a:ext>
                </a:extLst>
              </a:tr>
              <a:tr h="712631">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6.</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TimeInput, False. (lux, temp), True.</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WaterPump &amp; FertilizerLed Off</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4305147"/>
                  </a:ext>
                </a:extLst>
              </a:tr>
              <a:tr h="712631">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7.</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TimeInput, False. (lux, temp), False.</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WaterPump &amp; FertilizerLed Off</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923643"/>
                  </a:ext>
                </a:extLst>
              </a:tr>
              <a:tr h="287906">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8.</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Print nilai sensor dalam telegram</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0585661"/>
                  </a:ext>
                </a:extLst>
              </a:tr>
              <a:tr h="287906">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30415"/>
                  </a:ext>
                </a:extLst>
              </a:tr>
            </a:tbl>
          </a:graphicData>
        </a:graphic>
      </p:graphicFrame>
      <p:sp>
        <p:nvSpPr>
          <p:cNvPr id="12" name="Rectangle 1">
            <a:extLst>
              <a:ext uri="{FF2B5EF4-FFF2-40B4-BE49-F238E27FC236}">
                <a16:creationId xmlns:a16="http://schemas.microsoft.com/office/drawing/2014/main" id="{BDBBD570-A9E5-3146-30F2-76C4D245775F}"/>
              </a:ext>
            </a:extLst>
          </p:cNvPr>
          <p:cNvSpPr>
            <a:spLocks noChangeArrowheads="1"/>
          </p:cNvSpPr>
          <p:nvPr/>
        </p:nvSpPr>
        <p:spPr bwMode="auto">
          <a:xfrm>
            <a:off x="5063855" y="415740"/>
            <a:ext cx="69463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1pPr>
            <a:lvl2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2pPr>
            <a:lvl3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3pPr>
            <a:lvl4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4pPr>
            <a:lvl5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5pPr>
            <a:lvl6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6pPr>
            <a:lvl7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7pPr>
            <a:lvl8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8pPr>
            <a:lvl9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1890713" algn="l"/>
                <a:tab pos="1981200" algn="l"/>
              </a:tabLst>
            </a:pPr>
            <a:r>
              <a:rPr kumimoji="0" lang="en-US" altLang="en-US" sz="16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Tabel 3.5 Pengujian perintah </a:t>
            </a:r>
            <a:r>
              <a:rPr kumimoji="0" lang="en-US" altLang="en-US" sz="16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command message</a:t>
            </a:r>
            <a:r>
              <a:rPr kumimoji="0" lang="en-US" altLang="en-US" sz="16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pada Telegram Bot</a:t>
            </a:r>
            <a:endParaRPr kumimoji="0" lang="en-US" altLang="en-US" sz="2400" b="0" i="0" u="none" strike="noStrike" cap="none" normalizeH="0" baseline="0">
              <a:ln>
                <a:noFill/>
              </a:ln>
              <a:solidFill>
                <a:schemeClr val="tx1"/>
              </a:solidFill>
              <a:effectLst/>
              <a:latin typeface="Arial" panose="020B0604020202020204" pitchFamily="34" charset="0"/>
            </a:endParaRPr>
          </a:p>
        </p:txBody>
      </p:sp>
      <p:pic>
        <p:nvPicPr>
          <p:cNvPr id="13" name="Picture 12">
            <a:extLst>
              <a:ext uri="{FF2B5EF4-FFF2-40B4-BE49-F238E27FC236}">
                <a16:creationId xmlns:a16="http://schemas.microsoft.com/office/drawing/2014/main" id="{3C07DF16-6071-C2ED-5F4C-951FF485EC4F}"/>
              </a:ext>
            </a:extLst>
          </p:cNvPr>
          <p:cNvPicPr>
            <a:picLocks noChangeAspect="1"/>
          </p:cNvPicPr>
          <p:nvPr/>
        </p:nvPicPr>
        <p:blipFill>
          <a:blip r:embed="rId4"/>
          <a:stretch>
            <a:fillRect/>
          </a:stretch>
        </p:blipFill>
        <p:spPr>
          <a:xfrm>
            <a:off x="417738" y="945830"/>
            <a:ext cx="4458356" cy="4744829"/>
          </a:xfrm>
          <a:prstGeom prst="rect">
            <a:avLst/>
          </a:prstGeom>
        </p:spPr>
      </p:pic>
      <p:sp>
        <p:nvSpPr>
          <p:cNvPr id="14" name="TextBox 13">
            <a:extLst>
              <a:ext uri="{FF2B5EF4-FFF2-40B4-BE49-F238E27FC236}">
                <a16:creationId xmlns:a16="http://schemas.microsoft.com/office/drawing/2014/main" id="{72FF1029-23AD-21E9-39F5-19E06234A153}"/>
              </a:ext>
            </a:extLst>
          </p:cNvPr>
          <p:cNvSpPr txBox="1"/>
          <p:nvPr/>
        </p:nvSpPr>
        <p:spPr>
          <a:xfrm>
            <a:off x="-403542" y="5680826"/>
            <a:ext cx="6100916" cy="422167"/>
          </a:xfrm>
          <a:prstGeom prst="rect">
            <a:avLst/>
          </a:prstGeom>
          <a:noFill/>
        </p:spPr>
        <p:txBody>
          <a:bodyPr wrap="square">
            <a:spAutoFit/>
          </a:bodyPr>
          <a:lstStyle/>
          <a:p>
            <a:pPr marL="228600" algn="ctr">
              <a:lnSpc>
                <a:spcPct val="150000"/>
              </a:lnSpc>
              <a:spcAft>
                <a:spcPts val="800"/>
              </a:spcAft>
              <a:tabLst>
                <a:tab pos="1890395" algn="l"/>
                <a:tab pos="1980565" algn="l"/>
              </a:tabLst>
            </a:pPr>
            <a:r>
              <a:rPr lang="en-ID" sz="1600">
                <a:effectLst/>
                <a:latin typeface="Times New Roman" panose="02020603050405020304" pitchFamily="18" charset="0"/>
                <a:ea typeface="Calibri" panose="020F0502020204030204" pitchFamily="34" charset="0"/>
                <a:cs typeface="Times New Roman" panose="02020603050405020304" pitchFamily="18" charset="0"/>
              </a:rPr>
              <a:t>Gambar 3.7 Flowchart 4 – Memilih mode otomatis (Dok. Penulis)</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90506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r>
              <a:rPr lang="en-US">
                <a:solidFill>
                  <a:schemeClr val="tx1"/>
                </a:solidFill>
              </a:rPr>
              <a:t>JADWAL KEGIATAN</a:t>
            </a:r>
            <a:endParaRPr lang="en-ID">
              <a:solidFill>
                <a:schemeClr val="tx1"/>
              </a:solidFill>
            </a:endParaRPr>
          </a:p>
        </p:txBody>
      </p:sp>
      <p:graphicFrame>
        <p:nvGraphicFramePr>
          <p:cNvPr id="14" name="Content Placeholder 13">
            <a:extLst>
              <a:ext uri="{FF2B5EF4-FFF2-40B4-BE49-F238E27FC236}">
                <a16:creationId xmlns:a16="http://schemas.microsoft.com/office/drawing/2014/main" id="{E7849295-DA86-2867-BC1E-53F3CE98E4FA}"/>
              </a:ext>
            </a:extLst>
          </p:cNvPr>
          <p:cNvGraphicFramePr>
            <a:graphicFrameLocks noGrp="1"/>
          </p:cNvGraphicFramePr>
          <p:nvPr>
            <p:ph idx="1"/>
            <p:extLst>
              <p:ext uri="{D42A27DB-BD31-4B8C-83A1-F6EECF244321}">
                <p14:modId xmlns:p14="http://schemas.microsoft.com/office/powerpoint/2010/main" val="872102445"/>
              </p:ext>
            </p:extLst>
          </p:nvPr>
        </p:nvGraphicFramePr>
        <p:xfrm>
          <a:off x="498014" y="1655124"/>
          <a:ext cx="11163042" cy="4214426"/>
        </p:xfrm>
        <a:graphic>
          <a:graphicData uri="http://schemas.openxmlformats.org/drawingml/2006/table">
            <a:tbl>
              <a:tblPr firstRow="1" firstCol="1" bandRow="1"/>
              <a:tblGrid>
                <a:gridCol w="5321370">
                  <a:extLst>
                    <a:ext uri="{9D8B030D-6E8A-4147-A177-3AD203B41FA5}">
                      <a16:colId xmlns:a16="http://schemas.microsoft.com/office/drawing/2014/main" val="1395674453"/>
                    </a:ext>
                  </a:extLst>
                </a:gridCol>
                <a:gridCol w="973612">
                  <a:extLst>
                    <a:ext uri="{9D8B030D-6E8A-4147-A177-3AD203B41FA5}">
                      <a16:colId xmlns:a16="http://schemas.microsoft.com/office/drawing/2014/main" val="2754987297"/>
                    </a:ext>
                  </a:extLst>
                </a:gridCol>
                <a:gridCol w="973612">
                  <a:extLst>
                    <a:ext uri="{9D8B030D-6E8A-4147-A177-3AD203B41FA5}">
                      <a16:colId xmlns:a16="http://schemas.microsoft.com/office/drawing/2014/main" val="902965944"/>
                    </a:ext>
                  </a:extLst>
                </a:gridCol>
                <a:gridCol w="973612">
                  <a:extLst>
                    <a:ext uri="{9D8B030D-6E8A-4147-A177-3AD203B41FA5}">
                      <a16:colId xmlns:a16="http://schemas.microsoft.com/office/drawing/2014/main" val="2123063115"/>
                    </a:ext>
                  </a:extLst>
                </a:gridCol>
                <a:gridCol w="973612">
                  <a:extLst>
                    <a:ext uri="{9D8B030D-6E8A-4147-A177-3AD203B41FA5}">
                      <a16:colId xmlns:a16="http://schemas.microsoft.com/office/drawing/2014/main" val="3240573243"/>
                    </a:ext>
                  </a:extLst>
                </a:gridCol>
                <a:gridCol w="973612">
                  <a:extLst>
                    <a:ext uri="{9D8B030D-6E8A-4147-A177-3AD203B41FA5}">
                      <a16:colId xmlns:a16="http://schemas.microsoft.com/office/drawing/2014/main" val="2716019200"/>
                    </a:ext>
                  </a:extLst>
                </a:gridCol>
                <a:gridCol w="973612">
                  <a:extLst>
                    <a:ext uri="{9D8B030D-6E8A-4147-A177-3AD203B41FA5}">
                      <a16:colId xmlns:a16="http://schemas.microsoft.com/office/drawing/2014/main" val="504200236"/>
                    </a:ext>
                  </a:extLst>
                </a:gridCol>
              </a:tblGrid>
              <a:tr h="616964">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Jenis Kegiatan</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6">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Jadwal Pelaksanaan</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Tahun 2022 – 2023</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extLst>
                  <a:ext uri="{0D108BD9-81ED-4DB2-BD59-A6C34878D82A}">
                    <a16:rowId xmlns:a16="http://schemas.microsoft.com/office/drawing/2014/main" val="99407406"/>
                  </a:ext>
                </a:extLst>
              </a:tr>
              <a:tr h="291095">
                <a:tc>
                  <a:txBody>
                    <a:bodyPr/>
                    <a:lstStyle/>
                    <a:p>
                      <a:pPr marL="457200" algn="just">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Mencari ide dan judul Tugas Akhir</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Sep</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Okt</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Nov</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Des</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Jan</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Feb</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3713795"/>
                  </a:ext>
                </a:extLst>
              </a:tr>
              <a:tr h="291095">
                <a:tc>
                  <a:txBody>
                    <a:bodyPr/>
                    <a:lstStyle/>
                    <a:p>
                      <a:pPr marL="457200" algn="just">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Mengajukan ide dan judul Tugas Akhir kepada Dosen</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solidFill>
                            <a:srgbClr val="7F7F7F"/>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02FF"/>
                    </a:solidFill>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1059849"/>
                  </a:ext>
                </a:extLst>
              </a:tr>
              <a:tr h="616964">
                <a:tc>
                  <a:txBody>
                    <a:bodyPr/>
                    <a:lstStyle/>
                    <a:p>
                      <a:pPr marL="457200" algn="just">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Melakukan Observasi dan Analisis Kebutuhan berupa survei lokasi ke tempat calon customer</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solidFill>
                            <a:srgbClr val="7F7F7F"/>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02FF"/>
                    </a:solidFill>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4820421"/>
                  </a:ext>
                </a:extLst>
              </a:tr>
              <a:tr h="291095">
                <a:tc>
                  <a:txBody>
                    <a:bodyPr/>
                    <a:lstStyle/>
                    <a:p>
                      <a:pPr marL="457200" algn="just">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Melakukan Studi Pustaka</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solidFill>
                            <a:srgbClr val="7F7F7F"/>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02FF"/>
                    </a:solidFill>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02FF"/>
                    </a:solidFill>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391498"/>
                  </a:ext>
                </a:extLst>
              </a:tr>
              <a:tr h="616964">
                <a:tc>
                  <a:txBody>
                    <a:bodyPr/>
                    <a:lstStyle/>
                    <a:p>
                      <a:pPr marL="457200" algn="just">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Merancang </a:t>
                      </a:r>
                      <a:r>
                        <a:rPr lang="en-ID" sz="1400" i="1">
                          <a:effectLst/>
                          <a:latin typeface="Times New Roman" panose="02020603050405020304" pitchFamily="18" charset="0"/>
                          <a:ea typeface="Calibri" panose="020F0502020204030204" pitchFamily="34" charset="0"/>
                          <a:cs typeface="Times New Roman" panose="02020603050405020304" pitchFamily="18" charset="0"/>
                        </a:rPr>
                        <a:t>flow </a:t>
                      </a:r>
                      <a:r>
                        <a:rPr lang="en-ID" sz="1400">
                          <a:effectLst/>
                          <a:latin typeface="Times New Roman" panose="02020603050405020304" pitchFamily="18" charset="0"/>
                          <a:ea typeface="Calibri" panose="020F0502020204030204" pitchFamily="34" charset="0"/>
                          <a:cs typeface="Times New Roman" panose="02020603050405020304" pitchFamily="18" charset="0"/>
                        </a:rPr>
                        <a:t>kerja Sistem dan menghitung </a:t>
                      </a:r>
                      <a:r>
                        <a:rPr lang="en-ID" sz="1400" i="1">
                          <a:effectLst/>
                          <a:latin typeface="Times New Roman" panose="02020603050405020304" pitchFamily="18" charset="0"/>
                          <a:ea typeface="Calibri" panose="020F0502020204030204" pitchFamily="34" charset="0"/>
                          <a:cs typeface="Times New Roman" panose="02020603050405020304" pitchFamily="18" charset="0"/>
                        </a:rPr>
                        <a:t>BOM</a:t>
                      </a: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r>
                        <a:rPr lang="en-ID" sz="1400" i="1">
                          <a:effectLst/>
                          <a:latin typeface="Times New Roman" panose="02020603050405020304" pitchFamily="18" charset="0"/>
                          <a:ea typeface="Calibri" panose="020F0502020204030204" pitchFamily="34" charset="0"/>
                          <a:cs typeface="Times New Roman" panose="02020603050405020304" pitchFamily="18" charset="0"/>
                        </a:rPr>
                        <a:t>Bill of Material</a:t>
                      </a:r>
                      <a:r>
                        <a:rPr lang="en-ID" sz="1400">
                          <a:effectLst/>
                          <a:latin typeface="Times New Roman" panose="02020603050405020304" pitchFamily="18" charset="0"/>
                          <a:ea typeface="Calibri" panose="020F0502020204030204" pitchFamily="34" charset="0"/>
                          <a:cs typeface="Times New Roman" panose="02020603050405020304" pitchFamily="18" charset="0"/>
                        </a:rPr>
                        <a:t>)</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02FF"/>
                    </a:solidFill>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1337737"/>
                  </a:ext>
                </a:extLst>
              </a:tr>
              <a:tr h="616964">
                <a:tc>
                  <a:txBody>
                    <a:bodyPr/>
                    <a:lstStyle/>
                    <a:p>
                      <a:pPr marL="457200" algn="just">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Membuat Proposal Tugas Akhir beserta Modul Presentasi Seminar Proposal</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02FF"/>
                    </a:solidFill>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3800313"/>
                  </a:ext>
                </a:extLst>
              </a:tr>
              <a:tr h="291095">
                <a:tc>
                  <a:txBody>
                    <a:bodyPr/>
                    <a:lstStyle/>
                    <a:p>
                      <a:pPr marL="457200" algn="just">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Pembuatan Alat</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02FF"/>
                    </a:solidFill>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02FF"/>
                    </a:solidFill>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02FF"/>
                    </a:solidFill>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02FF"/>
                    </a:solidFill>
                  </a:tcPr>
                </a:tc>
                <a:tc>
                  <a:txBody>
                    <a:bodyPr/>
                    <a:lstStyle/>
                    <a:p>
                      <a:pPr marL="457200"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2139949"/>
                  </a:ext>
                </a:extLst>
              </a:tr>
              <a:tr h="291095">
                <a:tc>
                  <a:txBody>
                    <a:bodyPr/>
                    <a:lstStyle/>
                    <a:p>
                      <a:pPr marL="457200" algn="just">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Menguji Keandalan Sistem serta Pengambilan Data</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02FF"/>
                    </a:solidFill>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02FF"/>
                    </a:solidFill>
                  </a:tcPr>
                </a:tc>
                <a:tc>
                  <a:txBody>
                    <a:bodyPr/>
                    <a:lstStyle/>
                    <a:p>
                      <a:pPr marL="457200"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3900452"/>
                  </a:ext>
                </a:extLst>
              </a:tr>
              <a:tr h="291095">
                <a:tc>
                  <a:txBody>
                    <a:bodyPr/>
                    <a:lstStyle/>
                    <a:p>
                      <a:pPr marL="457200" algn="just">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Penyusunan Laporan Tugas Akhir</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02FF"/>
                    </a:solidFill>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02FF"/>
                    </a:solidFill>
                  </a:tcPr>
                </a:tc>
                <a:tc>
                  <a:txBody>
                    <a:bodyPr/>
                    <a:lstStyle/>
                    <a:p>
                      <a:pPr marL="457200" algn="ctr">
                        <a:lnSpc>
                          <a:spcPct val="150000"/>
                        </a:lnSpc>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02FF"/>
                    </a:solidFill>
                  </a:tcPr>
                </a:tc>
                <a:tc>
                  <a:txBody>
                    <a:bodyPr/>
                    <a:lstStyle/>
                    <a:p>
                      <a:pPr marL="457200" algn="ctr">
                        <a:lnSpc>
                          <a:spcPct val="150000"/>
                        </a:lnSpc>
                        <a:spcAft>
                          <a:spcPts val="800"/>
                        </a:spcAft>
                        <a:tabLst>
                          <a:tab pos="1890395" algn="l"/>
                          <a:tab pos="1980565" algn="l"/>
                        </a:tabLst>
                      </a:pPr>
                      <a:r>
                        <a:rPr lang="en-ID" sz="14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02FF"/>
                    </a:solidFill>
                  </a:tcPr>
                </a:tc>
                <a:extLst>
                  <a:ext uri="{0D108BD9-81ED-4DB2-BD59-A6C34878D82A}">
                    <a16:rowId xmlns:a16="http://schemas.microsoft.com/office/drawing/2014/main" val="3268897674"/>
                  </a:ext>
                </a:extLst>
              </a:tr>
            </a:tbl>
          </a:graphicData>
        </a:graphic>
      </p:graphicFrame>
      <p:sp>
        <p:nvSpPr>
          <p:cNvPr id="15" name="Rectangle 4">
            <a:extLst>
              <a:ext uri="{FF2B5EF4-FFF2-40B4-BE49-F238E27FC236}">
                <a16:creationId xmlns:a16="http://schemas.microsoft.com/office/drawing/2014/main" id="{94C9890D-861D-024E-B575-DD8DCB375339}"/>
              </a:ext>
            </a:extLst>
          </p:cNvPr>
          <p:cNvSpPr>
            <a:spLocks noChangeArrowheads="1"/>
          </p:cNvSpPr>
          <p:nvPr/>
        </p:nvSpPr>
        <p:spPr bwMode="auto">
          <a:xfrm>
            <a:off x="498014" y="1120400"/>
            <a:ext cx="327698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1pPr>
            <a:lvl2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2pPr>
            <a:lvl3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3pPr>
            <a:lvl4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4pPr>
            <a:lvl5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5pPr>
            <a:lvl6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6pPr>
            <a:lvl7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7pPr>
            <a:lvl8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8pPr>
            <a:lvl9pPr eaLnBrk="0" fontAlgn="base" hangingPunct="0">
              <a:spcBef>
                <a:spcPct val="0"/>
              </a:spcBef>
              <a:spcAft>
                <a:spcPct val="0"/>
              </a:spcAft>
              <a:tabLst>
                <a:tab pos="1890713" algn="l"/>
                <a:tab pos="1981200"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1890713" algn="l"/>
                <a:tab pos="1981200" algn="l"/>
              </a:tabLst>
            </a:pPr>
            <a:r>
              <a:rPr kumimoji="0" lang="en-US" altLang="en-US" sz="16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Tabel 4.1 Jadwal kegiatan tugas akhir</a:t>
            </a:r>
            <a:endParaRPr kumimoji="0" lang="en-US" altLang="en-US" sz="2400" b="0" i="0" u="none" strike="noStrike" cap="none" normalizeH="0" baseline="0">
              <a:ln>
                <a:noFill/>
              </a:ln>
              <a:solidFill>
                <a:schemeClr val="tx1"/>
              </a:solidFill>
              <a:effectLst/>
              <a:latin typeface="Arial" panose="020B0604020202020204" pitchFamily="34" charset="0"/>
            </a:endParaRPr>
          </a:p>
        </p:txBody>
      </p:sp>
      <p:grpSp>
        <p:nvGrpSpPr>
          <p:cNvPr id="19" name="Group 18">
            <a:extLst>
              <a:ext uri="{FF2B5EF4-FFF2-40B4-BE49-F238E27FC236}">
                <a16:creationId xmlns:a16="http://schemas.microsoft.com/office/drawing/2014/main" id="{E2C21B85-32D3-04BA-4543-B94A21E05A93}"/>
              </a:ext>
            </a:extLst>
          </p:cNvPr>
          <p:cNvGrpSpPr/>
          <p:nvPr/>
        </p:nvGrpSpPr>
        <p:grpSpPr>
          <a:xfrm>
            <a:off x="84580" y="5878899"/>
            <a:ext cx="1866684" cy="891822"/>
            <a:chOff x="8888363" y="1857505"/>
            <a:chExt cx="1866684" cy="891822"/>
          </a:xfrm>
        </p:grpSpPr>
        <p:pic>
          <p:nvPicPr>
            <p:cNvPr id="20" name="Picture 19">
              <a:extLst>
                <a:ext uri="{FF2B5EF4-FFF2-40B4-BE49-F238E27FC236}">
                  <a16:creationId xmlns:a16="http://schemas.microsoft.com/office/drawing/2014/main" id="{D6AFE853-4B5A-1F6D-AD73-5657EBD58E13}"/>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21" name="Picture 20">
              <a:extLst>
                <a:ext uri="{FF2B5EF4-FFF2-40B4-BE49-F238E27FC236}">
                  <a16:creationId xmlns:a16="http://schemas.microsoft.com/office/drawing/2014/main" id="{89716006-5550-4DB1-2F6E-BE5099BD7BC4}"/>
                </a:ext>
              </a:extLst>
            </p:cNvPr>
            <p:cNvPicPr>
              <a:picLocks noChangeAspect="1"/>
            </p:cNvPicPr>
            <p:nvPr/>
          </p:nvPicPr>
          <p:blipFill>
            <a:blip r:embed="rId3"/>
            <a:stretch>
              <a:fillRect/>
            </a:stretch>
          </p:blipFill>
          <p:spPr>
            <a:xfrm>
              <a:off x="8888363" y="1857505"/>
              <a:ext cx="891822" cy="891822"/>
            </a:xfrm>
            <a:prstGeom prst="rect">
              <a:avLst/>
            </a:prstGeom>
          </p:spPr>
        </p:pic>
      </p:grpSp>
    </p:spTree>
    <p:extLst>
      <p:ext uri="{BB962C8B-B14F-4D97-AF65-F5344CB8AC3E}">
        <p14:creationId xmlns:p14="http://schemas.microsoft.com/office/powerpoint/2010/main" val="1363010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4DA72209-4A05-24B0-E981-103DDA29021D}"/>
              </a:ext>
            </a:extLst>
          </p:cNvPr>
          <p:cNvGraphicFramePr>
            <a:graphicFrameLocks noGrp="1"/>
          </p:cNvGraphicFramePr>
          <p:nvPr>
            <p:ph idx="1"/>
            <p:extLst>
              <p:ext uri="{D42A27DB-BD31-4B8C-83A1-F6EECF244321}">
                <p14:modId xmlns:p14="http://schemas.microsoft.com/office/powerpoint/2010/main" val="577931744"/>
              </p:ext>
            </p:extLst>
          </p:nvPr>
        </p:nvGraphicFramePr>
        <p:xfrm>
          <a:off x="1193289" y="2779268"/>
          <a:ext cx="9042093" cy="845250"/>
        </p:xfrm>
        <a:graphic>
          <a:graphicData uri="http://schemas.openxmlformats.org/drawingml/2006/table">
            <a:tbl>
              <a:tblPr firstRow="1" firstCol="1" bandRow="1"/>
              <a:tblGrid>
                <a:gridCol w="5373836">
                  <a:extLst>
                    <a:ext uri="{9D8B030D-6E8A-4147-A177-3AD203B41FA5}">
                      <a16:colId xmlns:a16="http://schemas.microsoft.com/office/drawing/2014/main" val="150456267"/>
                    </a:ext>
                  </a:extLst>
                </a:gridCol>
                <a:gridCol w="2162413">
                  <a:extLst>
                    <a:ext uri="{9D8B030D-6E8A-4147-A177-3AD203B41FA5}">
                      <a16:colId xmlns:a16="http://schemas.microsoft.com/office/drawing/2014/main" val="634912178"/>
                    </a:ext>
                  </a:extLst>
                </a:gridCol>
                <a:gridCol w="1505844">
                  <a:extLst>
                    <a:ext uri="{9D8B030D-6E8A-4147-A177-3AD203B41FA5}">
                      <a16:colId xmlns:a16="http://schemas.microsoft.com/office/drawing/2014/main" val="3026847363"/>
                    </a:ext>
                  </a:extLst>
                </a:gridCol>
              </a:tblGrid>
              <a:tr h="0">
                <a:tc>
                  <a:txBody>
                    <a:bodyPr/>
                    <a:lstStyle/>
                    <a:p>
                      <a:pPr marL="457200" algn="ctr">
                        <a:lnSpc>
                          <a:spcPct val="150000"/>
                        </a:lnSpc>
                        <a:tabLst>
                          <a:tab pos="1890395" algn="l"/>
                          <a:tab pos="1980565" algn="l"/>
                        </a:tabLst>
                      </a:pPr>
                      <a:r>
                        <a:rPr lang="en-US" sz="14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Hardware</a:t>
                      </a:r>
                      <a:endParaRPr lang="en-ID" sz="14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0" algn="ctr">
                        <a:lnSpc>
                          <a:spcPct val="150000"/>
                        </a:lnSpc>
                        <a:tabLst>
                          <a:tab pos="1890395" algn="l"/>
                          <a:tab pos="1980565" algn="l"/>
                        </a:tabLst>
                      </a:pPr>
                      <a:r>
                        <a:rPr lang="en-US" sz="14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Pembelian tanpa ongkir</a:t>
                      </a:r>
                      <a:endParaRPr lang="en-ID" sz="14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0" algn="ctr">
                        <a:lnSpc>
                          <a:spcPct val="150000"/>
                        </a:lnSpc>
                        <a:spcAft>
                          <a:spcPts val="800"/>
                        </a:spcAft>
                        <a:tabLst>
                          <a:tab pos="1890395" algn="l"/>
                          <a:tab pos="1980565" algn="l"/>
                        </a:tabLst>
                      </a:pPr>
                      <a:r>
                        <a:rPr lang="en-US" sz="14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Jasa Ongkir</a:t>
                      </a:r>
                      <a:endParaRPr lang="en-ID" sz="14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5222764"/>
                  </a:ext>
                </a:extLst>
              </a:tr>
              <a:tr h="0">
                <a:tc>
                  <a:txBody>
                    <a:bodyPr/>
                    <a:lstStyle/>
                    <a:p>
                      <a:pPr marL="457200" algn="ctr">
                        <a:lnSpc>
                          <a:spcPct val="150000"/>
                        </a:lnSpc>
                        <a:tabLst>
                          <a:tab pos="1890395" algn="l"/>
                          <a:tab pos="1980565" algn="l"/>
                        </a:tabLst>
                      </a:pPr>
                      <a:r>
                        <a:rPr lang="en-ID" sz="14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Total</a:t>
                      </a:r>
                      <a:endParaRPr lang="en-ID" sz="14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0" algn="ctr">
                        <a:lnSpc>
                          <a:spcPct val="150000"/>
                        </a:lnSpc>
                        <a:tabLst>
                          <a:tab pos="1890395" algn="l"/>
                          <a:tab pos="1980565" algn="l"/>
                        </a:tabLst>
                      </a:pPr>
                      <a:r>
                        <a:rPr lang="en-ID" sz="14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2.392.500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0" algn="ctr">
                        <a:lnSpc>
                          <a:spcPct val="150000"/>
                        </a:lnSpc>
                        <a:spcAft>
                          <a:spcPts val="800"/>
                        </a:spcAft>
                        <a:tabLst>
                          <a:tab pos="1890395" algn="l"/>
                          <a:tab pos="1980565" algn="l"/>
                        </a:tabLst>
                      </a:pPr>
                      <a:r>
                        <a:rPr lang="en-ID" sz="14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286.000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4178478"/>
                  </a:ext>
                </a:extLst>
              </a:tr>
              <a:tr h="0">
                <a:tc>
                  <a:txBody>
                    <a:bodyPr/>
                    <a:lstStyle/>
                    <a:p>
                      <a:pPr marL="457200" algn="ctr">
                        <a:lnSpc>
                          <a:spcPct val="150000"/>
                        </a:lnSpc>
                        <a:tabLst>
                          <a:tab pos="1890395" algn="l"/>
                          <a:tab pos="1980565" algn="l"/>
                        </a:tabLst>
                      </a:pPr>
                      <a:r>
                        <a:rPr lang="en-ID" sz="14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Total Keseluruhan</a:t>
                      </a:r>
                      <a:endParaRPr lang="en-ID" sz="14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457200" algn="ctr">
                        <a:lnSpc>
                          <a:spcPct val="150000"/>
                        </a:lnSpc>
                        <a:spcAft>
                          <a:spcPts val="800"/>
                        </a:spcAft>
                        <a:tabLst>
                          <a:tab pos="1890395" algn="l"/>
                          <a:tab pos="1980565" algn="l"/>
                        </a:tabLst>
                      </a:pPr>
                      <a:r>
                        <a:rPr lang="en-ID" sz="14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2.678.500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D"/>
                    </a:p>
                  </a:txBody>
                  <a:tcPr/>
                </a:tc>
                <a:extLst>
                  <a:ext uri="{0D108BD9-81ED-4DB2-BD59-A6C34878D82A}">
                    <a16:rowId xmlns:a16="http://schemas.microsoft.com/office/drawing/2014/main" val="1818559756"/>
                  </a:ext>
                </a:extLst>
              </a:tr>
            </a:tbl>
          </a:graphicData>
        </a:graphic>
      </p:graphicFrame>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RANCANGAN ANGGARAN BIAYA</a:t>
            </a:r>
            <a:endParaRPr lang="en-ID">
              <a:solidFill>
                <a:schemeClr val="tx1"/>
              </a:solidFill>
            </a:endParaRPr>
          </a:p>
        </p:txBody>
      </p:sp>
      <p:sp>
        <p:nvSpPr>
          <p:cNvPr id="5" name="TextBox 4">
            <a:extLst>
              <a:ext uri="{FF2B5EF4-FFF2-40B4-BE49-F238E27FC236}">
                <a16:creationId xmlns:a16="http://schemas.microsoft.com/office/drawing/2014/main" id="{1F44C41A-B834-F49D-1D2F-A0C4224E1765}"/>
              </a:ext>
            </a:extLst>
          </p:cNvPr>
          <p:cNvSpPr txBox="1"/>
          <p:nvPr/>
        </p:nvSpPr>
        <p:spPr>
          <a:xfrm>
            <a:off x="1163890" y="2182121"/>
            <a:ext cx="9071492" cy="422167"/>
          </a:xfrm>
          <a:prstGeom prst="rect">
            <a:avLst/>
          </a:prstGeom>
          <a:noFill/>
        </p:spPr>
        <p:txBody>
          <a:bodyPr wrap="square">
            <a:spAutoFit/>
          </a:bodyPr>
          <a:lstStyle/>
          <a:p>
            <a:pPr algn="just">
              <a:lnSpc>
                <a:spcPct val="150000"/>
              </a:lnSpc>
              <a:spcAft>
                <a:spcPts val="800"/>
              </a:spcAft>
              <a:tabLst>
                <a:tab pos="1890395" algn="l"/>
                <a:tab pos="1980565" algn="l"/>
              </a:tabLst>
            </a:pPr>
            <a:r>
              <a:rPr lang="en-ID" sz="1600">
                <a:effectLst/>
                <a:latin typeface="Times New Roman" panose="02020603050405020304" pitchFamily="18" charset="0"/>
                <a:ea typeface="Calibri" panose="020F0502020204030204" pitchFamily="34" charset="0"/>
                <a:cs typeface="Times New Roman" panose="02020603050405020304" pitchFamily="18" charset="0"/>
              </a:rPr>
              <a:t>Tabel 4.2 </a:t>
            </a:r>
            <a:r>
              <a:rPr lang="en-ID" sz="1600" i="1">
                <a:effectLst/>
                <a:latin typeface="Times New Roman" panose="02020603050405020304" pitchFamily="18" charset="0"/>
                <a:ea typeface="Calibri" panose="020F0502020204030204" pitchFamily="34" charset="0"/>
                <a:cs typeface="Times New Roman" panose="02020603050405020304" pitchFamily="18" charset="0"/>
              </a:rPr>
              <a:t>Bill of Material</a:t>
            </a:r>
            <a:r>
              <a:rPr lang="en-ID" sz="1600">
                <a:effectLst/>
                <a:latin typeface="Times New Roman" panose="02020603050405020304" pitchFamily="18" charset="0"/>
                <a:ea typeface="Calibri" panose="020F0502020204030204" pitchFamily="34" charset="0"/>
                <a:cs typeface="Times New Roman" panose="02020603050405020304" pitchFamily="18" charset="0"/>
              </a:rPr>
              <a:t> (</a:t>
            </a:r>
            <a:r>
              <a:rPr lang="en-ID" sz="1600" i="1">
                <a:effectLst/>
                <a:latin typeface="Times New Roman" panose="02020603050405020304" pitchFamily="18" charset="0"/>
                <a:ea typeface="Calibri" panose="020F0502020204030204" pitchFamily="34" charset="0"/>
                <a:cs typeface="Times New Roman" panose="02020603050405020304" pitchFamily="18" charset="0"/>
              </a:rPr>
              <a:t>BOM</a:t>
            </a:r>
            <a:r>
              <a:rPr lang="en-ID" sz="1600">
                <a:effectLst/>
                <a:latin typeface="Times New Roman" panose="02020603050405020304" pitchFamily="18" charset="0"/>
                <a:ea typeface="Calibri" panose="020F0502020204030204" pitchFamily="34" charset="0"/>
                <a:cs typeface="Times New Roman" panose="02020603050405020304" pitchFamily="18" charset="0"/>
              </a:rPr>
              <a:t>) atau anggaran pembelanjaan. (terdapat pada halaman 31)</a:t>
            </a:r>
            <a:endParaRPr lang="en-ID" sz="140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15462F33-4EAC-B9FB-013D-86EE364BD6C7}"/>
              </a:ext>
            </a:extLst>
          </p:cNvPr>
          <p:cNvGrpSpPr/>
          <p:nvPr/>
        </p:nvGrpSpPr>
        <p:grpSpPr>
          <a:xfrm>
            <a:off x="84580" y="5878899"/>
            <a:ext cx="1866684" cy="891822"/>
            <a:chOff x="8888363" y="1857505"/>
            <a:chExt cx="1866684" cy="891822"/>
          </a:xfrm>
        </p:grpSpPr>
        <p:pic>
          <p:nvPicPr>
            <p:cNvPr id="8" name="Picture 7">
              <a:extLst>
                <a:ext uri="{FF2B5EF4-FFF2-40B4-BE49-F238E27FC236}">
                  <a16:creationId xmlns:a16="http://schemas.microsoft.com/office/drawing/2014/main" id="{46095142-A82E-C20F-055B-6CD773DFC564}"/>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9" name="Picture 8">
              <a:extLst>
                <a:ext uri="{FF2B5EF4-FFF2-40B4-BE49-F238E27FC236}">
                  <a16:creationId xmlns:a16="http://schemas.microsoft.com/office/drawing/2014/main" id="{DB2B17E4-4B56-F118-F610-CD6A7A714471}"/>
                </a:ext>
              </a:extLst>
            </p:cNvPr>
            <p:cNvPicPr>
              <a:picLocks noChangeAspect="1"/>
            </p:cNvPicPr>
            <p:nvPr/>
          </p:nvPicPr>
          <p:blipFill>
            <a:blip r:embed="rId3"/>
            <a:stretch>
              <a:fillRect/>
            </a:stretch>
          </p:blipFill>
          <p:spPr>
            <a:xfrm>
              <a:off x="8888363" y="1857505"/>
              <a:ext cx="891822" cy="891822"/>
            </a:xfrm>
            <a:prstGeom prst="rect">
              <a:avLst/>
            </a:prstGeom>
          </p:spPr>
        </p:pic>
      </p:grpSp>
    </p:spTree>
    <p:extLst>
      <p:ext uri="{BB962C8B-B14F-4D97-AF65-F5344CB8AC3E}">
        <p14:creationId xmlns:p14="http://schemas.microsoft.com/office/powerpoint/2010/main" val="10996293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1017922" y="781686"/>
            <a:ext cx="9291215" cy="1049235"/>
          </a:xfrm>
          <a:ln>
            <a:noFill/>
          </a:ln>
          <a:effectLst>
            <a:outerShdw blurRad="50800" dist="38100" algn="l" rotWithShape="0">
              <a:prstClr val="black">
                <a:alpha val="40000"/>
              </a:prstClr>
            </a:outerShdw>
          </a:effectLst>
        </p:spPr>
        <p:txBody>
          <a:bodyPr/>
          <a:lstStyle/>
          <a:p>
            <a:r>
              <a:rPr lang="en-US" b="1">
                <a:solidFill>
                  <a:schemeClr val="tx1"/>
                </a:solidFill>
                <a:highlight>
                  <a:srgbClr val="9102FF"/>
                </a:highlight>
              </a:rPr>
              <a:t>TERIMA KASIH</a:t>
            </a:r>
            <a:endParaRPr lang="en-ID" b="1">
              <a:solidFill>
                <a:schemeClr val="tx1"/>
              </a:solidFill>
              <a:highlight>
                <a:srgbClr val="9102FF"/>
              </a:highlight>
            </a:endParaRPr>
          </a:p>
        </p:txBody>
      </p:sp>
      <p:pic>
        <p:nvPicPr>
          <p:cNvPr id="14" name="Picture 13">
            <a:extLst>
              <a:ext uri="{FF2B5EF4-FFF2-40B4-BE49-F238E27FC236}">
                <a16:creationId xmlns:a16="http://schemas.microsoft.com/office/drawing/2014/main" id="{B6DFF240-C0B1-21D9-FD20-45A1720E1154}"/>
              </a:ext>
            </a:extLst>
          </p:cNvPr>
          <p:cNvPicPr>
            <a:picLocks noChangeAspect="1"/>
          </p:cNvPicPr>
          <p:nvPr/>
        </p:nvPicPr>
        <p:blipFill>
          <a:blip r:embed="rId2"/>
          <a:stretch>
            <a:fillRect/>
          </a:stretch>
        </p:blipFill>
        <p:spPr>
          <a:xfrm>
            <a:off x="4017082" y="1782553"/>
            <a:ext cx="3292894" cy="3292894"/>
          </a:xfrm>
          <a:prstGeom prst="flowChartConnector">
            <a:avLst/>
          </a:prstGeom>
        </p:spPr>
      </p:pic>
      <p:grpSp>
        <p:nvGrpSpPr>
          <p:cNvPr id="18" name="Group 17">
            <a:extLst>
              <a:ext uri="{FF2B5EF4-FFF2-40B4-BE49-F238E27FC236}">
                <a16:creationId xmlns:a16="http://schemas.microsoft.com/office/drawing/2014/main" id="{3EA47CB3-C1BD-16C1-9AA5-06CD4C7742D3}"/>
              </a:ext>
            </a:extLst>
          </p:cNvPr>
          <p:cNvGrpSpPr/>
          <p:nvPr/>
        </p:nvGrpSpPr>
        <p:grpSpPr>
          <a:xfrm>
            <a:off x="84580" y="5878899"/>
            <a:ext cx="1866684" cy="891822"/>
            <a:chOff x="8888363" y="1857505"/>
            <a:chExt cx="1866684" cy="891822"/>
          </a:xfrm>
        </p:grpSpPr>
        <p:pic>
          <p:nvPicPr>
            <p:cNvPr id="15" name="Picture 14">
              <a:extLst>
                <a:ext uri="{FF2B5EF4-FFF2-40B4-BE49-F238E27FC236}">
                  <a16:creationId xmlns:a16="http://schemas.microsoft.com/office/drawing/2014/main" id="{F353E970-911D-F8DD-53DF-BD9E444FB742}"/>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17" name="Picture 16">
              <a:extLst>
                <a:ext uri="{FF2B5EF4-FFF2-40B4-BE49-F238E27FC236}">
                  <a16:creationId xmlns:a16="http://schemas.microsoft.com/office/drawing/2014/main" id="{A85A9D70-99B1-9950-0C28-841E1863ACFA}"/>
                </a:ext>
              </a:extLst>
            </p:cNvPr>
            <p:cNvPicPr>
              <a:picLocks noChangeAspect="1"/>
            </p:cNvPicPr>
            <p:nvPr/>
          </p:nvPicPr>
          <p:blipFill>
            <a:blip r:embed="rId3"/>
            <a:stretch>
              <a:fillRect/>
            </a:stretch>
          </p:blipFill>
          <p:spPr>
            <a:xfrm>
              <a:off x="8888363" y="1857505"/>
              <a:ext cx="891822" cy="891822"/>
            </a:xfrm>
            <a:prstGeom prst="rect">
              <a:avLst/>
            </a:prstGeom>
          </p:spPr>
        </p:pic>
      </p:grpSp>
    </p:spTree>
    <p:extLst>
      <p:ext uri="{BB962C8B-B14F-4D97-AF65-F5344CB8AC3E}">
        <p14:creationId xmlns:p14="http://schemas.microsoft.com/office/powerpoint/2010/main" val="22878440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76A6FAE-7025-944F-C8C3-97FE932ADBF1}"/>
              </a:ext>
            </a:extLst>
          </p:cNvPr>
          <p:cNvPicPr>
            <a:picLocks noChangeAspect="1"/>
          </p:cNvPicPr>
          <p:nvPr/>
        </p:nvPicPr>
        <p:blipFill>
          <a:blip r:embed="rId2"/>
          <a:stretch>
            <a:fillRect/>
          </a:stretch>
        </p:blipFill>
        <p:spPr>
          <a:xfrm>
            <a:off x="84580" y="924231"/>
            <a:ext cx="3041809" cy="5191434"/>
          </a:xfrm>
          <a:prstGeom prst="rect">
            <a:avLst/>
          </a:prstGeom>
        </p:spPr>
      </p:pic>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MITRA PETERNAK LALAT BSF</a:t>
            </a:r>
            <a:endParaRPr lang="en-ID">
              <a:solidFill>
                <a:schemeClr val="tx1"/>
              </a:solidFill>
            </a:endParaRPr>
          </a:p>
        </p:txBody>
      </p:sp>
      <p:grpSp>
        <p:nvGrpSpPr>
          <p:cNvPr id="7" name="Group 6">
            <a:extLst>
              <a:ext uri="{FF2B5EF4-FFF2-40B4-BE49-F238E27FC236}">
                <a16:creationId xmlns:a16="http://schemas.microsoft.com/office/drawing/2014/main" id="{15462F33-4EAC-B9FB-013D-86EE364BD6C7}"/>
              </a:ext>
            </a:extLst>
          </p:cNvPr>
          <p:cNvGrpSpPr/>
          <p:nvPr/>
        </p:nvGrpSpPr>
        <p:grpSpPr>
          <a:xfrm>
            <a:off x="84580" y="5878899"/>
            <a:ext cx="1866684" cy="891822"/>
            <a:chOff x="8888363" y="1857505"/>
            <a:chExt cx="1866684" cy="891822"/>
          </a:xfrm>
        </p:grpSpPr>
        <p:pic>
          <p:nvPicPr>
            <p:cNvPr id="8" name="Picture 7">
              <a:extLst>
                <a:ext uri="{FF2B5EF4-FFF2-40B4-BE49-F238E27FC236}">
                  <a16:creationId xmlns:a16="http://schemas.microsoft.com/office/drawing/2014/main" id="{46095142-A82E-C20F-055B-6CD773DFC564}"/>
                </a:ext>
              </a:extLst>
            </p:cNvPr>
            <p:cNvPicPr>
              <a:picLocks noChangeAspect="1"/>
            </p:cNvPicPr>
            <p:nvPr/>
          </p:nvPicPr>
          <p:blipFill>
            <a:blip r:embed="rId3"/>
            <a:stretch>
              <a:fillRect/>
            </a:stretch>
          </p:blipFill>
          <p:spPr>
            <a:xfrm>
              <a:off x="9863225" y="1857505"/>
              <a:ext cx="891822" cy="891822"/>
            </a:xfrm>
            <a:prstGeom prst="flowChartConnector">
              <a:avLst/>
            </a:prstGeom>
          </p:spPr>
        </p:pic>
        <p:pic>
          <p:nvPicPr>
            <p:cNvPr id="9" name="Picture 8">
              <a:extLst>
                <a:ext uri="{FF2B5EF4-FFF2-40B4-BE49-F238E27FC236}">
                  <a16:creationId xmlns:a16="http://schemas.microsoft.com/office/drawing/2014/main" id="{DB2B17E4-4B56-F118-F610-CD6A7A714471}"/>
                </a:ext>
              </a:extLst>
            </p:cNvPr>
            <p:cNvPicPr>
              <a:picLocks noChangeAspect="1"/>
            </p:cNvPicPr>
            <p:nvPr/>
          </p:nvPicPr>
          <p:blipFill>
            <a:blip r:embed="rId4"/>
            <a:stretch>
              <a:fillRect/>
            </a:stretch>
          </p:blipFill>
          <p:spPr>
            <a:xfrm>
              <a:off x="8888363" y="1857505"/>
              <a:ext cx="891822" cy="891822"/>
            </a:xfrm>
            <a:prstGeom prst="rect">
              <a:avLst/>
            </a:prstGeom>
          </p:spPr>
        </p:pic>
      </p:grpSp>
      <p:pic>
        <p:nvPicPr>
          <p:cNvPr id="11" name="Picture 10">
            <a:extLst>
              <a:ext uri="{FF2B5EF4-FFF2-40B4-BE49-F238E27FC236}">
                <a16:creationId xmlns:a16="http://schemas.microsoft.com/office/drawing/2014/main" id="{63F33B19-A4A9-1C32-2D3A-63F32A053C2A}"/>
              </a:ext>
            </a:extLst>
          </p:cNvPr>
          <p:cNvPicPr>
            <a:picLocks noChangeAspect="1"/>
          </p:cNvPicPr>
          <p:nvPr/>
        </p:nvPicPr>
        <p:blipFill>
          <a:blip r:embed="rId5">
            <a:alphaModFix amt="96000"/>
          </a:blip>
          <a:stretch>
            <a:fillRect/>
          </a:stretch>
        </p:blipFill>
        <p:spPr>
          <a:xfrm>
            <a:off x="8010985" y="4313034"/>
            <a:ext cx="4181015" cy="2544966"/>
          </a:xfrm>
          <a:prstGeom prst="rect">
            <a:avLst/>
          </a:prstGeom>
        </p:spPr>
      </p:pic>
      <p:pic>
        <p:nvPicPr>
          <p:cNvPr id="15" name="Picture 14">
            <a:extLst>
              <a:ext uri="{FF2B5EF4-FFF2-40B4-BE49-F238E27FC236}">
                <a16:creationId xmlns:a16="http://schemas.microsoft.com/office/drawing/2014/main" id="{8A3CEF57-1163-2F6E-BF1C-D9808C745822}"/>
              </a:ext>
            </a:extLst>
          </p:cNvPr>
          <p:cNvPicPr>
            <a:picLocks noChangeAspect="1"/>
          </p:cNvPicPr>
          <p:nvPr/>
        </p:nvPicPr>
        <p:blipFill>
          <a:blip r:embed="rId6"/>
          <a:stretch>
            <a:fillRect/>
          </a:stretch>
        </p:blipFill>
        <p:spPr>
          <a:xfrm>
            <a:off x="3195484" y="653844"/>
            <a:ext cx="6425161" cy="4815532"/>
          </a:xfrm>
          <a:prstGeom prst="rect">
            <a:avLst/>
          </a:prstGeom>
        </p:spPr>
      </p:pic>
    </p:spTree>
    <p:extLst>
      <p:ext uri="{BB962C8B-B14F-4D97-AF65-F5344CB8AC3E}">
        <p14:creationId xmlns:p14="http://schemas.microsoft.com/office/powerpoint/2010/main" val="32711941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MENGENAL LALAT BLACK SOLDIER FLY</a:t>
            </a:r>
            <a:endParaRPr lang="en-ID">
              <a:solidFill>
                <a:schemeClr val="tx1"/>
              </a:solidFill>
            </a:endParaRPr>
          </a:p>
        </p:txBody>
      </p:sp>
      <p:grpSp>
        <p:nvGrpSpPr>
          <p:cNvPr id="7" name="Group 6">
            <a:extLst>
              <a:ext uri="{FF2B5EF4-FFF2-40B4-BE49-F238E27FC236}">
                <a16:creationId xmlns:a16="http://schemas.microsoft.com/office/drawing/2014/main" id="{15462F33-4EAC-B9FB-013D-86EE364BD6C7}"/>
              </a:ext>
            </a:extLst>
          </p:cNvPr>
          <p:cNvGrpSpPr/>
          <p:nvPr/>
        </p:nvGrpSpPr>
        <p:grpSpPr>
          <a:xfrm>
            <a:off x="84580" y="5878899"/>
            <a:ext cx="1866684" cy="891822"/>
            <a:chOff x="8888363" y="1857505"/>
            <a:chExt cx="1866684" cy="891822"/>
          </a:xfrm>
        </p:grpSpPr>
        <p:pic>
          <p:nvPicPr>
            <p:cNvPr id="8" name="Picture 7">
              <a:extLst>
                <a:ext uri="{FF2B5EF4-FFF2-40B4-BE49-F238E27FC236}">
                  <a16:creationId xmlns:a16="http://schemas.microsoft.com/office/drawing/2014/main" id="{46095142-A82E-C20F-055B-6CD773DFC564}"/>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9" name="Picture 8">
              <a:extLst>
                <a:ext uri="{FF2B5EF4-FFF2-40B4-BE49-F238E27FC236}">
                  <a16:creationId xmlns:a16="http://schemas.microsoft.com/office/drawing/2014/main" id="{DB2B17E4-4B56-F118-F610-CD6A7A714471}"/>
                </a:ext>
              </a:extLst>
            </p:cNvPr>
            <p:cNvPicPr>
              <a:picLocks noChangeAspect="1"/>
            </p:cNvPicPr>
            <p:nvPr/>
          </p:nvPicPr>
          <p:blipFill>
            <a:blip r:embed="rId3"/>
            <a:stretch>
              <a:fillRect/>
            </a:stretch>
          </p:blipFill>
          <p:spPr>
            <a:xfrm>
              <a:off x="8888363" y="1857505"/>
              <a:ext cx="891822" cy="891822"/>
            </a:xfrm>
            <a:prstGeom prst="rect">
              <a:avLst/>
            </a:prstGeom>
          </p:spPr>
        </p:pic>
      </p:grpSp>
      <p:sp>
        <p:nvSpPr>
          <p:cNvPr id="4" name="Content Placeholder 3">
            <a:extLst>
              <a:ext uri="{FF2B5EF4-FFF2-40B4-BE49-F238E27FC236}">
                <a16:creationId xmlns:a16="http://schemas.microsoft.com/office/drawing/2014/main" id="{91415B39-2B7E-E53E-79C1-CB11896C72A5}"/>
              </a:ext>
            </a:extLst>
          </p:cNvPr>
          <p:cNvSpPr>
            <a:spLocks noGrp="1"/>
          </p:cNvSpPr>
          <p:nvPr>
            <p:ph idx="1"/>
          </p:nvPr>
        </p:nvSpPr>
        <p:spPr>
          <a:xfrm>
            <a:off x="5506065" y="226142"/>
            <a:ext cx="6514923" cy="3450613"/>
          </a:xfrm>
        </p:spPr>
        <p:txBody>
          <a:bodyPr>
            <a:normAutofit/>
          </a:bodyPr>
          <a:lstStyle/>
          <a:p>
            <a:pPr algn="just">
              <a:buClr>
                <a:schemeClr val="tx1"/>
              </a:buClr>
            </a:pPr>
            <a:r>
              <a:rPr lang="en-ID" sz="1800" i="1">
                <a:effectLst/>
                <a:latin typeface="Times New Roman" panose="02020603050405020304" pitchFamily="18" charset="0"/>
                <a:ea typeface="Calibri" panose="020F0502020204030204" pitchFamily="34" charset="0"/>
              </a:rPr>
              <a:t>Black Soldier Fly</a:t>
            </a:r>
            <a:r>
              <a:rPr lang="en-ID" sz="1800">
                <a:effectLst/>
                <a:latin typeface="Times New Roman" panose="02020603050405020304" pitchFamily="18" charset="0"/>
                <a:ea typeface="Calibri" panose="020F0502020204030204" pitchFamily="34" charset="0"/>
              </a:rPr>
              <a:t> (</a:t>
            </a:r>
            <a:r>
              <a:rPr lang="en-ID" sz="1800" i="1">
                <a:effectLst/>
                <a:latin typeface="Times New Roman" panose="02020603050405020304" pitchFamily="18" charset="0"/>
                <a:ea typeface="Calibri" panose="020F0502020204030204" pitchFamily="34" charset="0"/>
              </a:rPr>
              <a:t>BSF</a:t>
            </a:r>
            <a:r>
              <a:rPr lang="en-ID" sz="1800">
                <a:effectLst/>
                <a:latin typeface="Times New Roman" panose="02020603050405020304" pitchFamily="18" charset="0"/>
                <a:ea typeface="Calibri" panose="020F0502020204030204" pitchFamily="34" charset="0"/>
              </a:rPr>
              <a:t>), lalat tentara hitam (</a:t>
            </a:r>
            <a:r>
              <a:rPr lang="en-ID" sz="1800" i="1">
                <a:effectLst/>
                <a:latin typeface="Times New Roman" panose="02020603050405020304" pitchFamily="18" charset="0"/>
                <a:ea typeface="Calibri" panose="020F0502020204030204" pitchFamily="34" charset="0"/>
              </a:rPr>
              <a:t>Hermetia illucens</a:t>
            </a:r>
            <a:r>
              <a:rPr lang="en-ID" sz="1800">
                <a:effectLst/>
                <a:latin typeface="Times New Roman" panose="02020603050405020304" pitchFamily="18" charset="0"/>
                <a:ea typeface="Calibri" panose="020F0502020204030204" pitchFamily="34" charset="0"/>
              </a:rPr>
              <a:t>, Diptera: </a:t>
            </a:r>
            <a:r>
              <a:rPr lang="en-ID" sz="1800" i="1">
                <a:effectLst/>
                <a:latin typeface="Times New Roman" panose="02020603050405020304" pitchFamily="18" charset="0"/>
                <a:ea typeface="Calibri" panose="020F0502020204030204" pitchFamily="34" charset="0"/>
              </a:rPr>
              <a:t>Stratiomyidae</a:t>
            </a:r>
            <a:r>
              <a:rPr lang="en-ID" sz="1800">
                <a:effectLst/>
                <a:latin typeface="Times New Roman" panose="02020603050405020304" pitchFamily="18" charset="0"/>
                <a:ea typeface="Calibri" panose="020F0502020204030204" pitchFamily="34" charset="0"/>
              </a:rPr>
              <a:t>) adalah salah satu insekta yang mulai banyak dipelajari karakteristiknya dan kandungan nutriennya. Lalat ini berasal dari Amerika dan selanjutnya tersebar ke wilayah subtropis dan tropis di dunia (Čičková et al. 2015). Kondisi iklim tropis Indonesia sangat ideal untuk budidaya BSF. Ditinjau dari segi budidaya, BSF sangat mudah untuk dikembangkan dalam skala produksi massal dan tidak memerlukan peralatan yang khusus (Li et al. 2011)..</a:t>
            </a:r>
            <a:endParaRPr lang="en-ID" sz="1800"/>
          </a:p>
        </p:txBody>
      </p:sp>
      <p:pic>
        <p:nvPicPr>
          <p:cNvPr id="10" name="Picture 9">
            <a:extLst>
              <a:ext uri="{FF2B5EF4-FFF2-40B4-BE49-F238E27FC236}">
                <a16:creationId xmlns:a16="http://schemas.microsoft.com/office/drawing/2014/main" id="{3B57F857-DD78-CB62-32A5-D345393C233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30303" y="3676755"/>
            <a:ext cx="2890685" cy="1928239"/>
          </a:xfrm>
          <a:prstGeom prst="rect">
            <a:avLst/>
          </a:prstGeom>
          <a:noFill/>
          <a:ln>
            <a:noFill/>
          </a:ln>
        </p:spPr>
      </p:pic>
      <p:sp>
        <p:nvSpPr>
          <p:cNvPr id="12" name="TextBox 11">
            <a:extLst>
              <a:ext uri="{FF2B5EF4-FFF2-40B4-BE49-F238E27FC236}">
                <a16:creationId xmlns:a16="http://schemas.microsoft.com/office/drawing/2014/main" id="{A7BDC24F-2526-DE62-9458-59C524A0D9B6}"/>
              </a:ext>
            </a:extLst>
          </p:cNvPr>
          <p:cNvSpPr txBox="1"/>
          <p:nvPr/>
        </p:nvSpPr>
        <p:spPr>
          <a:xfrm>
            <a:off x="-13742" y="1119810"/>
            <a:ext cx="5519807" cy="4618380"/>
          </a:xfrm>
          <a:prstGeom prst="rect">
            <a:avLst/>
          </a:prstGeom>
          <a:noFill/>
        </p:spPr>
        <p:txBody>
          <a:bodyPr wrap="square">
            <a:spAutoFit/>
          </a:bodyPr>
          <a:lstStyle/>
          <a:p>
            <a:pPr marL="400050" indent="-171450" algn="just">
              <a:lnSpc>
                <a:spcPct val="150000"/>
              </a:lnSpc>
              <a:spcAft>
                <a:spcPts val="800"/>
              </a:spcAft>
              <a:buFont typeface="Arial" panose="020B0604020202020204" pitchFamily="34" charset="0"/>
              <a:buChar char="•"/>
              <a:tabLst>
                <a:tab pos="1890395" algn="l"/>
                <a:tab pos="1980565" algn="l"/>
              </a:tabLst>
            </a:pPr>
            <a:r>
              <a:rPr lang="en-ID">
                <a:effectLst/>
                <a:latin typeface="Times New Roman" panose="02020603050405020304" pitchFamily="18" charset="0"/>
                <a:ea typeface="Calibri" panose="020F0502020204030204" pitchFamily="34" charset="0"/>
                <a:cs typeface="Times New Roman" panose="02020603050405020304" pitchFamily="18" charset="0"/>
              </a:rPr>
              <a:t>Menurut Tomberlin et al. (2002) bahwa siklus hidup BSF dari telur hingga menjadi lalat dewasa berlangsung sekitar 40-43 hari, tergantung dari kondisi lingkungan dan media pakan yang diberikan (Gambar 2.2). Lalat betina akan meletakkan telurnya di dekat sumber pakan, antara lain pada bongkahan kotoran unggas atau ternak, tumpukan limbah bungkil inti sawit (BIS) dan limbah organik lainnya. Lalat betina tidak akan meletakkan telur di atas sumber pakan secara langsung dan tidak akan mudah terusik apabila sedang bertelur.</a:t>
            </a:r>
            <a:endParaRPr lang="en-ID" sz="16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CB7E3533-DC43-01B3-BDF8-BE25BBE75FBD}"/>
              </a:ext>
            </a:extLst>
          </p:cNvPr>
          <p:cNvPicPr>
            <a:picLocks noChangeAspect="1"/>
          </p:cNvPicPr>
          <p:nvPr/>
        </p:nvPicPr>
        <p:blipFill>
          <a:blip r:embed="rId5"/>
          <a:stretch>
            <a:fillRect/>
          </a:stretch>
        </p:blipFill>
        <p:spPr>
          <a:xfrm>
            <a:off x="5931344" y="3597124"/>
            <a:ext cx="2773680" cy="2007870"/>
          </a:xfrm>
          <a:prstGeom prst="rect">
            <a:avLst/>
          </a:prstGeom>
        </p:spPr>
      </p:pic>
    </p:spTree>
    <p:extLst>
      <p:ext uri="{BB962C8B-B14F-4D97-AF65-F5344CB8AC3E}">
        <p14:creationId xmlns:p14="http://schemas.microsoft.com/office/powerpoint/2010/main" val="4050084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MENGENAL LALAT BLACK SOLDIER FLY</a:t>
            </a:r>
            <a:endParaRPr lang="en-ID">
              <a:solidFill>
                <a:schemeClr val="tx1"/>
              </a:solidFill>
            </a:endParaRPr>
          </a:p>
        </p:txBody>
      </p:sp>
      <p:grpSp>
        <p:nvGrpSpPr>
          <p:cNvPr id="7" name="Group 6">
            <a:extLst>
              <a:ext uri="{FF2B5EF4-FFF2-40B4-BE49-F238E27FC236}">
                <a16:creationId xmlns:a16="http://schemas.microsoft.com/office/drawing/2014/main" id="{15462F33-4EAC-B9FB-013D-86EE364BD6C7}"/>
              </a:ext>
            </a:extLst>
          </p:cNvPr>
          <p:cNvGrpSpPr/>
          <p:nvPr/>
        </p:nvGrpSpPr>
        <p:grpSpPr>
          <a:xfrm>
            <a:off x="84580" y="5878899"/>
            <a:ext cx="1866684" cy="891822"/>
            <a:chOff x="8888363" y="1857505"/>
            <a:chExt cx="1866684" cy="891822"/>
          </a:xfrm>
        </p:grpSpPr>
        <p:pic>
          <p:nvPicPr>
            <p:cNvPr id="8" name="Picture 7">
              <a:extLst>
                <a:ext uri="{FF2B5EF4-FFF2-40B4-BE49-F238E27FC236}">
                  <a16:creationId xmlns:a16="http://schemas.microsoft.com/office/drawing/2014/main" id="{46095142-A82E-C20F-055B-6CD773DFC564}"/>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9" name="Picture 8">
              <a:extLst>
                <a:ext uri="{FF2B5EF4-FFF2-40B4-BE49-F238E27FC236}">
                  <a16:creationId xmlns:a16="http://schemas.microsoft.com/office/drawing/2014/main" id="{DB2B17E4-4B56-F118-F610-CD6A7A714471}"/>
                </a:ext>
              </a:extLst>
            </p:cNvPr>
            <p:cNvPicPr>
              <a:picLocks noChangeAspect="1"/>
            </p:cNvPicPr>
            <p:nvPr/>
          </p:nvPicPr>
          <p:blipFill>
            <a:blip r:embed="rId3"/>
            <a:stretch>
              <a:fillRect/>
            </a:stretch>
          </p:blipFill>
          <p:spPr>
            <a:xfrm>
              <a:off x="8888363" y="1857505"/>
              <a:ext cx="891822" cy="891822"/>
            </a:xfrm>
            <a:prstGeom prst="rect">
              <a:avLst/>
            </a:prstGeom>
          </p:spPr>
        </p:pic>
      </p:grpSp>
      <p:sp>
        <p:nvSpPr>
          <p:cNvPr id="11" name="TextBox 10">
            <a:extLst>
              <a:ext uri="{FF2B5EF4-FFF2-40B4-BE49-F238E27FC236}">
                <a16:creationId xmlns:a16="http://schemas.microsoft.com/office/drawing/2014/main" id="{6DA62DB2-DE0E-62B5-5DE9-28F114B906B0}"/>
              </a:ext>
            </a:extLst>
          </p:cNvPr>
          <p:cNvSpPr txBox="1"/>
          <p:nvPr/>
        </p:nvSpPr>
        <p:spPr>
          <a:xfrm>
            <a:off x="6087393" y="223653"/>
            <a:ext cx="6100916" cy="1754326"/>
          </a:xfrm>
          <a:prstGeom prst="rect">
            <a:avLst/>
          </a:prstGeom>
          <a:noFill/>
        </p:spPr>
        <p:txBody>
          <a:bodyPr wrap="square">
            <a:spAutoFit/>
          </a:bodyPr>
          <a:lstStyle/>
          <a:p>
            <a:pPr marL="285750" indent="-285750" algn="just">
              <a:buFont typeface="Arial" panose="020B0604020202020204" pitchFamily="34" charset="0"/>
              <a:buChar char="•"/>
            </a:pPr>
            <a:r>
              <a:rPr lang="en-ID" sz="1800">
                <a:effectLst/>
                <a:latin typeface="Times New Roman" panose="02020603050405020304" pitchFamily="18" charset="0"/>
                <a:ea typeface="Calibri" panose="020F0502020204030204" pitchFamily="34" charset="0"/>
              </a:rPr>
              <a:t>Seekor lalat betina BSF normal mampu memproduksi telur berkisar 185-1235 telur (Rachmawati et al. 2010). Literatur lain menyebutkan bahwa seekor betina memerlukan waktu 20-30 menit untuk bertelur dengan jumlah produksi telur antara 546-1.505 butir dalam bentuk massa telur (Tomberlin &amp; Sheppard 2002). </a:t>
            </a:r>
            <a:endParaRPr lang="en-ID"/>
          </a:p>
        </p:txBody>
      </p:sp>
      <p:pic>
        <p:nvPicPr>
          <p:cNvPr id="15" name="Picture 14">
            <a:extLst>
              <a:ext uri="{FF2B5EF4-FFF2-40B4-BE49-F238E27FC236}">
                <a16:creationId xmlns:a16="http://schemas.microsoft.com/office/drawing/2014/main" id="{CFF1B07B-F432-4C5D-84FA-542E7EB6B1B0}"/>
              </a:ext>
            </a:extLst>
          </p:cNvPr>
          <p:cNvPicPr>
            <a:picLocks noChangeAspect="1"/>
          </p:cNvPicPr>
          <p:nvPr/>
        </p:nvPicPr>
        <p:blipFill>
          <a:blip r:embed="rId4"/>
          <a:stretch>
            <a:fillRect/>
          </a:stretch>
        </p:blipFill>
        <p:spPr>
          <a:xfrm>
            <a:off x="6560727" y="1977979"/>
            <a:ext cx="4733925" cy="2514600"/>
          </a:xfrm>
          <a:prstGeom prst="rect">
            <a:avLst/>
          </a:prstGeom>
        </p:spPr>
      </p:pic>
      <p:sp>
        <p:nvSpPr>
          <p:cNvPr id="17" name="TextBox 16">
            <a:extLst>
              <a:ext uri="{FF2B5EF4-FFF2-40B4-BE49-F238E27FC236}">
                <a16:creationId xmlns:a16="http://schemas.microsoft.com/office/drawing/2014/main" id="{3EDD04FF-980D-AF79-0F4C-CCB53D7BF094}"/>
              </a:ext>
            </a:extLst>
          </p:cNvPr>
          <p:cNvSpPr txBox="1"/>
          <p:nvPr/>
        </p:nvSpPr>
        <p:spPr>
          <a:xfrm>
            <a:off x="223144" y="1203954"/>
            <a:ext cx="6100916" cy="2031325"/>
          </a:xfrm>
          <a:prstGeom prst="rect">
            <a:avLst/>
          </a:prstGeom>
          <a:noFill/>
        </p:spPr>
        <p:txBody>
          <a:bodyPr wrap="square">
            <a:spAutoFit/>
          </a:bodyPr>
          <a:lstStyle/>
          <a:p>
            <a:pPr marL="285750" indent="-285750" algn="just">
              <a:buFont typeface="Arial" panose="020B0604020202020204" pitchFamily="34" charset="0"/>
              <a:buChar char="•"/>
            </a:pPr>
            <a:r>
              <a:rPr lang="en-ID" sz="1800">
                <a:effectLst/>
                <a:latin typeface="Times New Roman" panose="02020603050405020304" pitchFamily="18" charset="0"/>
                <a:ea typeface="Calibri" panose="020F0502020204030204" pitchFamily="34" charset="0"/>
              </a:rPr>
              <a:t>Suhu merupakan salah satu faktor yang berperan dalam siklus hidup BSF. Suhu yang lebih hangat atau di atas 30°C menyebabkan lalat dewasa menjadi lebih aktif dan produktif. Suhu optimal larva untuk dapat tumbuh dan berkembang adalah 30°C, tetapi pada suhu 36°C menyebabkan pupa tidak dapat mempertahankan hidupnya sehingga tidak mampu menetas menjadi lalat dewasa.</a:t>
            </a:r>
            <a:endParaRPr lang="en-ID"/>
          </a:p>
        </p:txBody>
      </p:sp>
    </p:spTree>
    <p:extLst>
      <p:ext uri="{BB962C8B-B14F-4D97-AF65-F5344CB8AC3E}">
        <p14:creationId xmlns:p14="http://schemas.microsoft.com/office/powerpoint/2010/main" val="3251921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MENGENAL LALAT BLACK SOLDIER FLY</a:t>
            </a:r>
            <a:endParaRPr lang="en-ID">
              <a:solidFill>
                <a:schemeClr val="tx1"/>
              </a:solidFill>
            </a:endParaRPr>
          </a:p>
        </p:txBody>
      </p:sp>
      <p:grpSp>
        <p:nvGrpSpPr>
          <p:cNvPr id="7" name="Group 6">
            <a:extLst>
              <a:ext uri="{FF2B5EF4-FFF2-40B4-BE49-F238E27FC236}">
                <a16:creationId xmlns:a16="http://schemas.microsoft.com/office/drawing/2014/main" id="{15462F33-4EAC-B9FB-013D-86EE364BD6C7}"/>
              </a:ext>
            </a:extLst>
          </p:cNvPr>
          <p:cNvGrpSpPr/>
          <p:nvPr/>
        </p:nvGrpSpPr>
        <p:grpSpPr>
          <a:xfrm>
            <a:off x="84580" y="5878899"/>
            <a:ext cx="1866684" cy="891822"/>
            <a:chOff x="8888363" y="1857505"/>
            <a:chExt cx="1866684" cy="891822"/>
          </a:xfrm>
        </p:grpSpPr>
        <p:pic>
          <p:nvPicPr>
            <p:cNvPr id="8" name="Picture 7">
              <a:extLst>
                <a:ext uri="{FF2B5EF4-FFF2-40B4-BE49-F238E27FC236}">
                  <a16:creationId xmlns:a16="http://schemas.microsoft.com/office/drawing/2014/main" id="{46095142-A82E-C20F-055B-6CD773DFC564}"/>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9" name="Picture 8">
              <a:extLst>
                <a:ext uri="{FF2B5EF4-FFF2-40B4-BE49-F238E27FC236}">
                  <a16:creationId xmlns:a16="http://schemas.microsoft.com/office/drawing/2014/main" id="{DB2B17E4-4B56-F118-F610-CD6A7A714471}"/>
                </a:ext>
              </a:extLst>
            </p:cNvPr>
            <p:cNvPicPr>
              <a:picLocks noChangeAspect="1"/>
            </p:cNvPicPr>
            <p:nvPr/>
          </p:nvPicPr>
          <p:blipFill>
            <a:blip r:embed="rId3"/>
            <a:stretch>
              <a:fillRect/>
            </a:stretch>
          </p:blipFill>
          <p:spPr>
            <a:xfrm>
              <a:off x="8888363" y="1857505"/>
              <a:ext cx="891822" cy="891822"/>
            </a:xfrm>
            <a:prstGeom prst="rect">
              <a:avLst/>
            </a:prstGeom>
          </p:spPr>
        </p:pic>
      </p:grpSp>
      <p:sp>
        <p:nvSpPr>
          <p:cNvPr id="11" name="TextBox 10">
            <a:extLst>
              <a:ext uri="{FF2B5EF4-FFF2-40B4-BE49-F238E27FC236}">
                <a16:creationId xmlns:a16="http://schemas.microsoft.com/office/drawing/2014/main" id="{6DA62DB2-DE0E-62B5-5DE9-28F114B906B0}"/>
              </a:ext>
            </a:extLst>
          </p:cNvPr>
          <p:cNvSpPr txBox="1"/>
          <p:nvPr/>
        </p:nvSpPr>
        <p:spPr>
          <a:xfrm>
            <a:off x="84580" y="1108557"/>
            <a:ext cx="6798001" cy="4618380"/>
          </a:xfrm>
          <a:prstGeom prst="rect">
            <a:avLst/>
          </a:prstGeom>
          <a:noFill/>
        </p:spPr>
        <p:txBody>
          <a:bodyPr wrap="square">
            <a:spAutoFit/>
          </a:bodyPr>
          <a:lstStyle/>
          <a:p>
            <a:pPr marL="514350" indent="-285750" algn="just">
              <a:lnSpc>
                <a:spcPct val="150000"/>
              </a:lnSpc>
              <a:spcAft>
                <a:spcPts val="800"/>
              </a:spcAft>
              <a:buFont typeface="Arial" panose="020B0604020202020204" pitchFamily="34" charset="0"/>
              <a:buChar char="•"/>
              <a:tabLst>
                <a:tab pos="1890395" algn="l"/>
                <a:tab pos="1980565" algn="l"/>
              </a:tabLst>
            </a:pPr>
            <a:r>
              <a:rPr lang="en-ID" sz="1800">
                <a:effectLst/>
                <a:latin typeface="Times New Roman" panose="02020603050405020304" pitchFamily="18" charset="0"/>
                <a:ea typeface="Calibri" panose="020F0502020204030204" pitchFamily="34" charset="0"/>
                <a:cs typeface="Times New Roman" panose="02020603050405020304" pitchFamily="18" charset="0"/>
              </a:rPr>
              <a:t>Aktivitas kawin BSF umumnya terjadi pada pukul 8.30 dan mencapai puncaknya pada pukul 10.00 di lokasi yang penuh tanaman (vegetasi) ketika suhu lingkungan mencapai 27°C. Lalat betina hanya kawin dan bertelur sekali selama masa hidupnya. Saat melakukan aktivitas kawin, lalat jantan akan memberikan sinyal ke lalat betina untuk datang ke lokasi yang telah ditentukan oleh pejantan. Perkawinan BSF terjadi di tanah dengan posisi jantan dan betina berlawanan (saling membelakangi) atau di daerah yang penuh dengan vegetasi. Namun, ada juga laporan yang menyebutkan bahwa perkawinan dapat juga terjadi di udara (Wardhana, April. 2017).</a:t>
            </a:r>
            <a:endParaRPr lang="en-ID" sz="18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E181D9D1-E932-B739-AFBE-20B6EFD3F909}"/>
              </a:ext>
            </a:extLst>
          </p:cNvPr>
          <p:cNvPicPr>
            <a:picLocks noChangeAspect="1"/>
          </p:cNvPicPr>
          <p:nvPr/>
        </p:nvPicPr>
        <p:blipFill>
          <a:blip r:embed="rId4"/>
          <a:stretch>
            <a:fillRect/>
          </a:stretch>
        </p:blipFill>
        <p:spPr>
          <a:xfrm>
            <a:off x="7195068" y="1917290"/>
            <a:ext cx="4588739" cy="2616456"/>
          </a:xfrm>
          <a:prstGeom prst="rect">
            <a:avLst/>
          </a:prstGeom>
        </p:spPr>
      </p:pic>
    </p:spTree>
    <p:extLst>
      <p:ext uri="{BB962C8B-B14F-4D97-AF65-F5344CB8AC3E}">
        <p14:creationId xmlns:p14="http://schemas.microsoft.com/office/powerpoint/2010/main" val="26351668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MENGENAL LALAT BLACK SOLDIER FLY</a:t>
            </a:r>
            <a:endParaRPr lang="en-ID">
              <a:solidFill>
                <a:schemeClr val="tx1"/>
              </a:solidFill>
            </a:endParaRPr>
          </a:p>
        </p:txBody>
      </p:sp>
      <p:grpSp>
        <p:nvGrpSpPr>
          <p:cNvPr id="7" name="Group 6">
            <a:extLst>
              <a:ext uri="{FF2B5EF4-FFF2-40B4-BE49-F238E27FC236}">
                <a16:creationId xmlns:a16="http://schemas.microsoft.com/office/drawing/2014/main" id="{15462F33-4EAC-B9FB-013D-86EE364BD6C7}"/>
              </a:ext>
            </a:extLst>
          </p:cNvPr>
          <p:cNvGrpSpPr/>
          <p:nvPr/>
        </p:nvGrpSpPr>
        <p:grpSpPr>
          <a:xfrm>
            <a:off x="84580" y="5878899"/>
            <a:ext cx="1866684" cy="891822"/>
            <a:chOff x="8888363" y="1857505"/>
            <a:chExt cx="1866684" cy="891822"/>
          </a:xfrm>
        </p:grpSpPr>
        <p:pic>
          <p:nvPicPr>
            <p:cNvPr id="8" name="Picture 7">
              <a:extLst>
                <a:ext uri="{FF2B5EF4-FFF2-40B4-BE49-F238E27FC236}">
                  <a16:creationId xmlns:a16="http://schemas.microsoft.com/office/drawing/2014/main" id="{46095142-A82E-C20F-055B-6CD773DFC564}"/>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9" name="Picture 8">
              <a:extLst>
                <a:ext uri="{FF2B5EF4-FFF2-40B4-BE49-F238E27FC236}">
                  <a16:creationId xmlns:a16="http://schemas.microsoft.com/office/drawing/2014/main" id="{DB2B17E4-4B56-F118-F610-CD6A7A714471}"/>
                </a:ext>
              </a:extLst>
            </p:cNvPr>
            <p:cNvPicPr>
              <a:picLocks noChangeAspect="1"/>
            </p:cNvPicPr>
            <p:nvPr/>
          </p:nvPicPr>
          <p:blipFill>
            <a:blip r:embed="rId3"/>
            <a:stretch>
              <a:fillRect/>
            </a:stretch>
          </p:blipFill>
          <p:spPr>
            <a:xfrm>
              <a:off x="8888363" y="1857505"/>
              <a:ext cx="891822" cy="891822"/>
            </a:xfrm>
            <a:prstGeom prst="rect">
              <a:avLst/>
            </a:prstGeom>
          </p:spPr>
        </p:pic>
      </p:gr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392909C9-FC1F-3E35-E6D0-B60FAF480CBE}"/>
                  </a:ext>
                </a:extLst>
              </p:cNvPr>
              <p:cNvSpPr txBox="1"/>
              <p:nvPr/>
            </p:nvSpPr>
            <p:spPr>
              <a:xfrm>
                <a:off x="301204" y="1281017"/>
                <a:ext cx="11644990" cy="2862322"/>
              </a:xfrm>
              <a:prstGeom prst="rect">
                <a:avLst/>
              </a:prstGeom>
              <a:noFill/>
            </p:spPr>
            <p:txBody>
              <a:bodyPr wrap="square">
                <a:spAutoFit/>
              </a:bodyPr>
              <a:lstStyle/>
              <a:p>
                <a:pPr marL="285750" indent="-285750" algn="just">
                  <a:buFont typeface="Arial" panose="020B0604020202020204" pitchFamily="34" charset="0"/>
                  <a:buChar char="•"/>
                </a:pPr>
                <a:r>
                  <a:rPr lang="en-ID" sz="1800">
                    <a:effectLst/>
                    <a:latin typeface="Times New Roman" panose="02020603050405020304" pitchFamily="18" charset="0"/>
                    <a:ea typeface="Calibri" panose="020F0502020204030204" pitchFamily="34" charset="0"/>
                  </a:rPr>
                  <a:t>Umumnya lalat dewasa membutuhkan penerangan yang tinggi tetapi masih di bawah intensitas sinar matahari. Minimal intensitas cahaya yang dibutuhkan untuk aktivitas kawin adalah 70 µmol m</a:t>
                </a:r>
                <a:r>
                  <a:rPr lang="en-ID" sz="1800" baseline="30000">
                    <a:effectLst/>
                    <a:latin typeface="Times New Roman" panose="02020603050405020304" pitchFamily="18" charset="0"/>
                    <a:ea typeface="Calibri" panose="020F0502020204030204" pitchFamily="34" charset="0"/>
                  </a:rPr>
                  <a:t>-2</a:t>
                </a:r>
                <a:r>
                  <a:rPr lang="en-ID" sz="1800">
                    <a:effectLst/>
                    <a:latin typeface="Times New Roman" panose="02020603050405020304" pitchFamily="18" charset="0"/>
                    <a:ea typeface="Calibri" panose="020F0502020204030204" pitchFamily="34" charset="0"/>
                  </a:rPr>
                  <a:t> s</a:t>
                </a:r>
                <a:r>
                  <a:rPr lang="en-ID" sz="1800" baseline="30000">
                    <a:effectLst/>
                    <a:latin typeface="Times New Roman" panose="02020603050405020304" pitchFamily="18" charset="0"/>
                    <a:ea typeface="Calibri" panose="020F0502020204030204" pitchFamily="34" charset="0"/>
                  </a:rPr>
                  <a:t>-1</a:t>
                </a:r>
                <a:r>
                  <a:rPr lang="en-ID" sz="1800">
                    <a:effectLst/>
                    <a:latin typeface="Times New Roman" panose="02020603050405020304" pitchFamily="18" charset="0"/>
                    <a:ea typeface="Calibri" panose="020F0502020204030204" pitchFamily="34" charset="0"/>
                  </a:rPr>
                  <a:t>, sedangkan puncak aktivitas kawin terjadi pada kondisi penerangan 100 µmol m</a:t>
                </a:r>
                <a:r>
                  <a:rPr lang="en-ID" sz="1800" baseline="30000">
                    <a:effectLst/>
                    <a:latin typeface="Times New Roman" panose="02020603050405020304" pitchFamily="18" charset="0"/>
                    <a:ea typeface="Calibri" panose="020F0502020204030204" pitchFamily="34" charset="0"/>
                  </a:rPr>
                  <a:t>-2</a:t>
                </a:r>
                <a:r>
                  <a:rPr lang="en-ID" sz="1800">
                    <a:effectLst/>
                    <a:latin typeface="Times New Roman" panose="02020603050405020304" pitchFamily="18" charset="0"/>
                    <a:ea typeface="Calibri" panose="020F0502020204030204" pitchFamily="34" charset="0"/>
                  </a:rPr>
                  <a:t> s</a:t>
                </a:r>
                <a:r>
                  <a:rPr lang="en-ID" sz="1800" baseline="30000">
                    <a:effectLst/>
                    <a:latin typeface="Times New Roman" panose="02020603050405020304" pitchFamily="18" charset="0"/>
                    <a:ea typeface="Calibri" panose="020F0502020204030204" pitchFamily="34" charset="0"/>
                  </a:rPr>
                  <a:t>-1 </a:t>
                </a:r>
                <a:r>
                  <a:rPr lang="en-ID" sz="1800">
                    <a:effectLst/>
                    <a:latin typeface="Times New Roman" panose="02020603050405020304" pitchFamily="18" charset="0"/>
                    <a:ea typeface="Calibri" panose="020F0502020204030204" pitchFamily="34" charset="0"/>
                  </a:rPr>
                  <a:t>atau lebih dari 200 µmol m</a:t>
                </a:r>
                <a:r>
                  <a:rPr lang="en-ID" sz="1800" baseline="30000">
                    <a:effectLst/>
                    <a:latin typeface="Times New Roman" panose="02020603050405020304" pitchFamily="18" charset="0"/>
                    <a:ea typeface="Calibri" panose="020F0502020204030204" pitchFamily="34" charset="0"/>
                  </a:rPr>
                  <a:t>-2</a:t>
                </a:r>
                <a:r>
                  <a:rPr lang="en-ID" sz="1800">
                    <a:effectLst/>
                    <a:latin typeface="Times New Roman" panose="02020603050405020304" pitchFamily="18" charset="0"/>
                    <a:ea typeface="Calibri" panose="020F0502020204030204" pitchFamily="34" charset="0"/>
                  </a:rPr>
                  <a:t> s</a:t>
                </a:r>
                <a:r>
                  <a:rPr lang="en-ID" sz="1800" baseline="30000">
                    <a:effectLst/>
                    <a:latin typeface="Times New Roman" panose="02020603050405020304" pitchFamily="18" charset="0"/>
                    <a:ea typeface="Calibri" panose="020F0502020204030204" pitchFamily="34" charset="0"/>
                  </a:rPr>
                  <a:t>-1</a:t>
                </a:r>
                <a:r>
                  <a:rPr lang="en-ID" sz="1800">
                    <a:effectLst/>
                    <a:latin typeface="Times New Roman" panose="02020603050405020304" pitchFamily="18" charset="0"/>
                    <a:ea typeface="Calibri" panose="020F0502020204030204" pitchFamily="34" charset="0"/>
                  </a:rPr>
                  <a:t> hingga 500 µmol m</a:t>
                </a:r>
                <a:r>
                  <a:rPr lang="en-ID" sz="1800" baseline="30000">
                    <a:effectLst/>
                    <a:latin typeface="Times New Roman" panose="02020603050405020304" pitchFamily="18" charset="0"/>
                    <a:ea typeface="Calibri" panose="020F0502020204030204" pitchFamily="34" charset="0"/>
                  </a:rPr>
                  <a:t>-2</a:t>
                </a:r>
                <a:r>
                  <a:rPr lang="en-ID" sz="1800">
                    <a:effectLst/>
                    <a:latin typeface="Times New Roman" panose="02020603050405020304" pitchFamily="18" charset="0"/>
                    <a:ea typeface="Calibri" panose="020F0502020204030204" pitchFamily="34" charset="0"/>
                  </a:rPr>
                  <a:t> s</a:t>
                </a:r>
                <a:r>
                  <a:rPr lang="en-ID" sz="1800" baseline="30000">
                    <a:effectLst/>
                    <a:latin typeface="Times New Roman" panose="02020603050405020304" pitchFamily="18" charset="0"/>
                    <a:ea typeface="Calibri" panose="020F0502020204030204" pitchFamily="34" charset="0"/>
                  </a:rPr>
                  <a:t>-1</a:t>
                </a:r>
                <a:r>
                  <a:rPr lang="en-ID" sz="1800">
                    <a:effectLst/>
                    <a:latin typeface="Times New Roman" panose="02020603050405020304" pitchFamily="18" charset="0"/>
                    <a:ea typeface="Calibri" panose="020F0502020204030204" pitchFamily="34" charset="0"/>
                  </a:rPr>
                  <a:t> (Sheppard et al. 2002).</a:t>
                </a:r>
              </a:p>
              <a:p>
                <a:pPr marL="285750" indent="-285750" algn="just">
                  <a:buFont typeface="Arial" panose="020B0604020202020204" pitchFamily="34" charset="0"/>
                  <a:buChar char="•"/>
                </a:pPr>
                <a:r>
                  <a:rPr lang="en-ID" sz="1800">
                    <a:effectLst/>
                    <a:latin typeface="Times New Roman" panose="02020603050405020304" pitchFamily="18" charset="0"/>
                    <a:ea typeface="Calibri" panose="020F0502020204030204" pitchFamily="34" charset="0"/>
                  </a:rPr>
                  <a:t>Menurut situs apogeeinstruments.com Mikromol: </a:t>
                </a:r>
                <a:r>
                  <a:rPr lang="en-ID" sz="1800" i="1">
                    <a:effectLst/>
                    <a:latin typeface="Times New Roman" panose="02020603050405020304" pitchFamily="18" charset="0"/>
                    <a:ea typeface="Calibri" panose="020F0502020204030204" pitchFamily="34" charset="0"/>
                  </a:rPr>
                  <a:t>per second and square meter</a:t>
                </a:r>
                <a:r>
                  <a:rPr lang="en-ID" sz="1800">
                    <a:effectLst/>
                    <a:latin typeface="Times New Roman" panose="02020603050405020304" pitchFamily="18" charset="0"/>
                    <a:ea typeface="Calibri" panose="020F0502020204030204" pitchFamily="34" charset="0"/>
                  </a:rPr>
                  <a:t> (µmol m</a:t>
                </a:r>
                <a:r>
                  <a:rPr lang="en-ID" sz="1800" baseline="30000">
                    <a:effectLst/>
                    <a:latin typeface="Times New Roman" panose="02020603050405020304" pitchFamily="18" charset="0"/>
                    <a:ea typeface="Calibri" panose="020F0502020204030204" pitchFamily="34" charset="0"/>
                  </a:rPr>
                  <a:t>-2</a:t>
                </a:r>
                <a:r>
                  <a:rPr lang="en-ID" sz="1800">
                    <a:effectLst/>
                    <a:latin typeface="Times New Roman" panose="02020603050405020304" pitchFamily="18" charset="0"/>
                    <a:ea typeface="Calibri" panose="020F0502020204030204" pitchFamily="34" charset="0"/>
                  </a:rPr>
                  <a:t> s</a:t>
                </a:r>
                <a:r>
                  <a:rPr lang="en-ID" sz="1800" baseline="30000">
                    <a:effectLst/>
                    <a:latin typeface="Times New Roman" panose="02020603050405020304" pitchFamily="18" charset="0"/>
                    <a:ea typeface="Calibri" panose="020F0502020204030204" pitchFamily="34" charset="0"/>
                  </a:rPr>
                  <a:t>-1</a:t>
                </a:r>
                <a:r>
                  <a:rPr lang="en-ID" sz="1800">
                    <a:effectLst/>
                    <a:latin typeface="Times New Roman" panose="02020603050405020304" pitchFamily="18" charset="0"/>
                    <a:ea typeface="Calibri" panose="020F0502020204030204" pitchFamily="34" charset="0"/>
                  </a:rPr>
                  <a:t>). Istilah ini didasarkan pada jumlah photon dalam insiden </a:t>
                </a:r>
                <a:r>
                  <a:rPr lang="en-ID" sz="1800" i="1">
                    <a:effectLst/>
                    <a:latin typeface="Times New Roman" panose="02020603050405020304" pitchFamily="18" charset="0"/>
                    <a:ea typeface="Calibri" panose="020F0502020204030204" pitchFamily="34" charset="0"/>
                  </a:rPr>
                  <a:t>waveband</a:t>
                </a:r>
                <a:r>
                  <a:rPr lang="en-ID" sz="1800">
                    <a:effectLst/>
                    <a:latin typeface="Times New Roman" panose="02020603050405020304" pitchFamily="18" charset="0"/>
                    <a:ea typeface="Calibri" panose="020F0502020204030204" pitchFamily="34" charset="0"/>
                  </a:rPr>
                  <a:t> tertentu per satuan waktu (s) pada satuan luas (m2) dibagi dengan konstanta Avogadro (6,022 x </a:t>
                </a:r>
                <a14:m>
                  <m:oMath xmlns:m="http://schemas.openxmlformats.org/officeDocument/2006/math">
                    <m:sSup>
                      <m:sSupPr>
                        <m:ctrlPr>
                          <a:rPr lang="en-ID" sz="1800" i="1">
                            <a:effectLst/>
                            <a:latin typeface="Cambria Math" panose="02040503050406030204" pitchFamily="18" charset="0"/>
                            <a:cs typeface="Times New Roman" panose="02020603050405020304" pitchFamily="18" charset="0"/>
                          </a:rPr>
                        </m:ctrlPr>
                      </m:sSupPr>
                      <m:e>
                        <m:r>
                          <a:rPr lang="en-ID" sz="1800" i="1">
                            <a:effectLst/>
                            <a:latin typeface="Cambria Math" panose="02040503050406030204" pitchFamily="18" charset="0"/>
                            <a:ea typeface="Calibri" panose="020F0502020204030204" pitchFamily="34" charset="0"/>
                            <a:cs typeface="Times New Roman" panose="02020603050405020304" pitchFamily="18" charset="0"/>
                          </a:rPr>
                          <m:t>10</m:t>
                        </m:r>
                      </m:e>
                      <m:sup>
                        <m:r>
                          <a:rPr lang="en-ID" sz="1800" i="1">
                            <a:effectLst/>
                            <a:latin typeface="Cambria Math" panose="02040503050406030204" pitchFamily="18" charset="0"/>
                            <a:ea typeface="Calibri" panose="020F0502020204030204" pitchFamily="34" charset="0"/>
                            <a:cs typeface="Times New Roman" panose="02020603050405020304" pitchFamily="18" charset="0"/>
                          </a:rPr>
                          <m:t>23</m:t>
                        </m:r>
                      </m:sup>
                    </m:sSup>
                  </m:oMath>
                </a14:m>
                <a:r>
                  <a:rPr lang="en-ID" sz="1800">
                    <a:effectLst/>
                    <a:latin typeface="Times New Roman" panose="02020603050405020304" pitchFamily="18" charset="0"/>
                    <a:ea typeface="Calibri" panose="020F0502020204030204" pitchFamily="34" charset="0"/>
                  </a:rPr>
                  <a:t> </a:t>
                </a:r>
                <a14:m>
                  <m:oMath xmlns:m="http://schemas.openxmlformats.org/officeDocument/2006/math">
                    <m:sSup>
                      <m:sSupPr>
                        <m:ctrlPr>
                          <a:rPr lang="en-ID" sz="1800" i="1">
                            <a:effectLst/>
                            <a:latin typeface="Cambria Math" panose="02040503050406030204" pitchFamily="18" charset="0"/>
                            <a:cs typeface="Times New Roman" panose="02020603050405020304" pitchFamily="18" charset="0"/>
                          </a:rPr>
                        </m:ctrlPr>
                      </m:sSupPr>
                      <m:e>
                        <m:r>
                          <a:rPr lang="en-ID" sz="1800" i="1">
                            <a:effectLst/>
                            <a:latin typeface="Cambria Math" panose="02040503050406030204" pitchFamily="18" charset="0"/>
                            <a:ea typeface="Calibri" panose="020F0502020204030204" pitchFamily="34" charset="0"/>
                            <a:cs typeface="Times New Roman" panose="02020603050405020304" pitchFamily="18" charset="0"/>
                          </a:rPr>
                          <m:t>𝑚𝑜𝑙</m:t>
                        </m:r>
                      </m:e>
                      <m:sup>
                        <m:r>
                          <a:rPr lang="en-ID" sz="1800" i="1">
                            <a:effectLst/>
                            <a:latin typeface="Cambria Math" panose="02040503050406030204" pitchFamily="18" charset="0"/>
                            <a:ea typeface="Calibri" panose="020F0502020204030204" pitchFamily="34" charset="0"/>
                            <a:cs typeface="Times New Roman" panose="02020603050405020304" pitchFamily="18" charset="0"/>
                          </a:rPr>
                          <m:t>−1</m:t>
                        </m:r>
                      </m:sup>
                    </m:sSup>
                  </m:oMath>
                </a14:m>
                <a:r>
                  <a:rPr lang="en-ID" sz="1800">
                    <a:effectLst/>
                    <a:latin typeface="Times New Roman" panose="02020603050405020304" pitchFamily="18" charset="0"/>
                    <a:ea typeface="Calibri" panose="020F0502020204030204" pitchFamily="34" charset="0"/>
                  </a:rPr>
                  <a:t>). Ini biasanya digunakan untuk menggambarkan PAR (Photosynthetic Active Radiation) dalam </a:t>
                </a:r>
                <a:r>
                  <a:rPr lang="en-ID" sz="1800" i="1">
                    <a:effectLst/>
                    <a:latin typeface="Times New Roman" panose="02020603050405020304" pitchFamily="18" charset="0"/>
                    <a:ea typeface="Calibri" panose="020F0502020204030204" pitchFamily="34" charset="0"/>
                  </a:rPr>
                  <a:t>waveband</a:t>
                </a:r>
                <a:r>
                  <a:rPr lang="en-ID" sz="1800">
                    <a:effectLst/>
                    <a:latin typeface="Times New Roman" panose="02020603050405020304" pitchFamily="18" charset="0"/>
                    <a:ea typeface="Calibri" panose="020F0502020204030204" pitchFamily="34" charset="0"/>
                  </a:rPr>
                  <a:t> 400-700 nm (Thimijan, Richard W., et al. 2018:818-822). Untuk memudahkan pembacaan, konversi nilai satuan 10 µmol m</a:t>
                </a:r>
                <a:r>
                  <a:rPr lang="en-ID" sz="1800" baseline="30000">
                    <a:effectLst/>
                    <a:latin typeface="Times New Roman" panose="02020603050405020304" pitchFamily="18" charset="0"/>
                    <a:ea typeface="Calibri" panose="020F0502020204030204" pitchFamily="34" charset="0"/>
                  </a:rPr>
                  <a:t>-2</a:t>
                </a:r>
                <a:r>
                  <a:rPr lang="en-ID" sz="1800">
                    <a:effectLst/>
                    <a:latin typeface="Times New Roman" panose="02020603050405020304" pitchFamily="18" charset="0"/>
                    <a:ea typeface="Calibri" panose="020F0502020204030204" pitchFamily="34" charset="0"/>
                  </a:rPr>
                  <a:t> s</a:t>
                </a:r>
                <a:r>
                  <a:rPr lang="en-ID" sz="1800" baseline="30000">
                    <a:effectLst/>
                    <a:latin typeface="Times New Roman" panose="02020603050405020304" pitchFamily="18" charset="0"/>
                    <a:ea typeface="Calibri" panose="020F0502020204030204" pitchFamily="34" charset="0"/>
                  </a:rPr>
                  <a:t>-1</a:t>
                </a:r>
                <a:r>
                  <a:rPr lang="en-ID" sz="1800">
                    <a:effectLst/>
                    <a:latin typeface="Times New Roman" panose="02020603050405020304" pitchFamily="18" charset="0"/>
                    <a:ea typeface="Calibri" panose="020F0502020204030204" pitchFamily="34" charset="0"/>
                  </a:rPr>
                  <a:t> setara dengan 540 lux. Jika cahaya yang dibutuhkan minimal pada lalat untuk aktivitas kawin adalah 70 µmol m</a:t>
                </a:r>
                <a:r>
                  <a:rPr lang="en-ID" sz="1800" baseline="30000">
                    <a:effectLst/>
                    <a:latin typeface="Times New Roman" panose="02020603050405020304" pitchFamily="18" charset="0"/>
                    <a:ea typeface="Calibri" panose="020F0502020204030204" pitchFamily="34" charset="0"/>
                  </a:rPr>
                  <a:t>-2</a:t>
                </a:r>
                <a:r>
                  <a:rPr lang="en-ID" sz="1800">
                    <a:effectLst/>
                    <a:latin typeface="Times New Roman" panose="02020603050405020304" pitchFamily="18" charset="0"/>
                    <a:ea typeface="Calibri" panose="020F0502020204030204" pitchFamily="34" charset="0"/>
                  </a:rPr>
                  <a:t> s</a:t>
                </a:r>
                <a:r>
                  <a:rPr lang="en-ID" sz="1800" baseline="30000">
                    <a:effectLst/>
                    <a:latin typeface="Times New Roman" panose="02020603050405020304" pitchFamily="18" charset="0"/>
                    <a:ea typeface="Calibri" panose="020F0502020204030204" pitchFamily="34" charset="0"/>
                  </a:rPr>
                  <a:t>-1</a:t>
                </a:r>
                <a:r>
                  <a:rPr lang="en-ID" sz="1800">
                    <a:effectLst/>
                    <a:latin typeface="Times New Roman" panose="02020603050405020304" pitchFamily="18" charset="0"/>
                    <a:ea typeface="Calibri" panose="020F0502020204030204" pitchFamily="34" charset="0"/>
                  </a:rPr>
                  <a:t> , maka intensitas cahaya yang diperlukan adalah ± 3780 lux.</a:t>
                </a:r>
                <a:endParaRPr lang="en-ID"/>
              </a:p>
            </p:txBody>
          </p:sp>
        </mc:Choice>
        <mc:Fallback>
          <p:sp>
            <p:nvSpPr>
              <p:cNvPr id="4" name="TextBox 3">
                <a:extLst>
                  <a:ext uri="{FF2B5EF4-FFF2-40B4-BE49-F238E27FC236}">
                    <a16:creationId xmlns:a16="http://schemas.microsoft.com/office/drawing/2014/main" id="{392909C9-FC1F-3E35-E6D0-B60FAF480CBE}"/>
                  </a:ext>
                </a:extLst>
              </p:cNvPr>
              <p:cNvSpPr txBox="1">
                <a:spLocks noRot="1" noChangeAspect="1" noMove="1" noResize="1" noEditPoints="1" noAdjustHandles="1" noChangeArrowheads="1" noChangeShapeType="1" noTextEdit="1"/>
              </p:cNvSpPr>
              <p:nvPr/>
            </p:nvSpPr>
            <p:spPr>
              <a:xfrm>
                <a:off x="301204" y="1281017"/>
                <a:ext cx="11644990" cy="2862322"/>
              </a:xfrm>
              <a:prstGeom prst="rect">
                <a:avLst/>
              </a:prstGeom>
              <a:blipFill>
                <a:blip r:embed="rId4"/>
                <a:stretch>
                  <a:fillRect l="-314" t="-1064" r="-419" b="-2340"/>
                </a:stretch>
              </a:blipFill>
            </p:spPr>
            <p:txBody>
              <a:bodyPr/>
              <a:lstStyle/>
              <a:p>
                <a:r>
                  <a:rPr lang="en-ID">
                    <a:noFill/>
                  </a:rPr>
                  <a:t> </a:t>
                </a:r>
              </a:p>
            </p:txBody>
          </p:sp>
        </mc:Fallback>
      </mc:AlternateContent>
    </p:spTree>
    <p:extLst>
      <p:ext uri="{BB962C8B-B14F-4D97-AF65-F5344CB8AC3E}">
        <p14:creationId xmlns:p14="http://schemas.microsoft.com/office/powerpoint/2010/main" val="537362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1450392" y="233639"/>
            <a:ext cx="9291215" cy="560363"/>
          </a:xfrm>
          <a:ln>
            <a:noFill/>
          </a:ln>
          <a:effectLst>
            <a:outerShdw blurRad="50800" dist="38100" algn="l" rotWithShape="0">
              <a:prstClr val="black">
                <a:alpha val="40000"/>
              </a:prstClr>
            </a:outerShdw>
          </a:effectLst>
        </p:spPr>
        <p:txBody>
          <a:bodyPr/>
          <a:lstStyle/>
          <a:p>
            <a:r>
              <a:rPr lang="en-US" b="1">
                <a:solidFill>
                  <a:schemeClr val="tx1"/>
                </a:solidFill>
                <a:highlight>
                  <a:srgbClr val="9102FF"/>
                </a:highlight>
              </a:rPr>
              <a:t>ROADMAP PRESENTASI</a:t>
            </a:r>
            <a:endParaRPr lang="en-ID" b="1">
              <a:solidFill>
                <a:schemeClr val="tx1"/>
              </a:solidFill>
              <a:highlight>
                <a:srgbClr val="9102FF"/>
              </a:highlight>
            </a:endParaRPr>
          </a:p>
        </p:txBody>
      </p:sp>
      <p:grpSp>
        <p:nvGrpSpPr>
          <p:cNvPr id="12" name="Group 11">
            <a:extLst>
              <a:ext uri="{FF2B5EF4-FFF2-40B4-BE49-F238E27FC236}">
                <a16:creationId xmlns:a16="http://schemas.microsoft.com/office/drawing/2014/main" id="{76B7DA25-6ECA-F582-3E7B-04BB88BFBC70}"/>
              </a:ext>
            </a:extLst>
          </p:cNvPr>
          <p:cNvGrpSpPr/>
          <p:nvPr/>
        </p:nvGrpSpPr>
        <p:grpSpPr>
          <a:xfrm>
            <a:off x="84580" y="5878899"/>
            <a:ext cx="1866684" cy="891822"/>
            <a:chOff x="8888363" y="1857505"/>
            <a:chExt cx="1866684" cy="891822"/>
          </a:xfrm>
        </p:grpSpPr>
        <p:pic>
          <p:nvPicPr>
            <p:cNvPr id="14" name="Picture 13">
              <a:extLst>
                <a:ext uri="{FF2B5EF4-FFF2-40B4-BE49-F238E27FC236}">
                  <a16:creationId xmlns:a16="http://schemas.microsoft.com/office/drawing/2014/main" id="{590BE6DE-DE2A-0705-BDA5-642873F8C990}"/>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15" name="Picture 14">
              <a:extLst>
                <a:ext uri="{FF2B5EF4-FFF2-40B4-BE49-F238E27FC236}">
                  <a16:creationId xmlns:a16="http://schemas.microsoft.com/office/drawing/2014/main" id="{4A6ED86F-AB15-0B88-26E4-F60B2F37E4D8}"/>
                </a:ext>
              </a:extLst>
            </p:cNvPr>
            <p:cNvPicPr>
              <a:picLocks noChangeAspect="1"/>
            </p:cNvPicPr>
            <p:nvPr/>
          </p:nvPicPr>
          <p:blipFill>
            <a:blip r:embed="rId3"/>
            <a:stretch>
              <a:fillRect/>
            </a:stretch>
          </p:blipFill>
          <p:spPr>
            <a:xfrm>
              <a:off x="8888363" y="1857505"/>
              <a:ext cx="891822" cy="891822"/>
            </a:xfrm>
            <a:prstGeom prst="rect">
              <a:avLst/>
            </a:prstGeom>
          </p:spPr>
        </p:pic>
      </p:grpSp>
      <mc:AlternateContent xmlns:mc="http://schemas.openxmlformats.org/markup-compatibility/2006">
        <mc:Choice xmlns:psez="http://schemas.microsoft.com/office/powerpoint/2016/sectionzoom" Requires="psez">
          <p:graphicFrame>
            <p:nvGraphicFramePr>
              <p:cNvPr id="20" name="Section Zoom 19">
                <a:extLst>
                  <a:ext uri="{FF2B5EF4-FFF2-40B4-BE49-F238E27FC236}">
                    <a16:creationId xmlns:a16="http://schemas.microsoft.com/office/drawing/2014/main" id="{928031D9-357D-4E26-058E-E74A57894BB0}"/>
                  </a:ext>
                </a:extLst>
              </p:cNvPr>
              <p:cNvGraphicFramePr>
                <a:graphicFrameLocks noChangeAspect="1"/>
              </p:cNvGraphicFramePr>
              <p:nvPr>
                <p:extLst>
                  <p:ext uri="{D42A27DB-BD31-4B8C-83A1-F6EECF244321}">
                    <p14:modId xmlns:p14="http://schemas.microsoft.com/office/powerpoint/2010/main" val="2961963102"/>
                  </p:ext>
                </p:extLst>
              </p:nvPr>
            </p:nvGraphicFramePr>
            <p:xfrm>
              <a:off x="656777" y="1098837"/>
              <a:ext cx="2450643" cy="1378487"/>
            </p:xfrm>
            <a:graphic>
              <a:graphicData uri="http://schemas.microsoft.com/office/powerpoint/2016/sectionzoom">
                <psez:sectionZm>
                  <psez:sectionZmObj sectionId="{776A3550-1856-4BF9-9CA2-9A7D5435D069}">
                    <psez:zmPr id="{CF965AB5-7A15-4AAA-B4C8-F4B1432CF7B1}" transitionDur="1000">
                      <p166:blipFill xmlns:p166="http://schemas.microsoft.com/office/powerpoint/2016/6/main">
                        <a:blip r:embed="rId4"/>
                        <a:stretch>
                          <a:fillRect/>
                        </a:stretch>
                      </p166:blipFill>
                      <p166:spPr xmlns:p166="http://schemas.microsoft.com/office/powerpoint/2016/6/main">
                        <a:xfrm>
                          <a:off x="0" y="0"/>
                          <a:ext cx="2450643" cy="1378487"/>
                        </a:xfrm>
                        <a:prstGeom prst="rect">
                          <a:avLst/>
                        </a:prstGeom>
                        <a:ln w="3175">
                          <a:solidFill>
                            <a:prstClr val="ltGray"/>
                          </a:solidFill>
                        </a:ln>
                      </p166:spPr>
                    </psez:zmPr>
                  </psez:sectionZmObj>
                </psez:sectionZm>
              </a:graphicData>
            </a:graphic>
          </p:graphicFrame>
        </mc:Choice>
        <mc:Fallback>
          <p:pic>
            <p:nvPicPr>
              <p:cNvPr id="20" name="Section Zoom 19">
                <a:hlinkClick r:id="rId5" action="ppaction://hlinksldjump"/>
                <a:extLst>
                  <a:ext uri="{FF2B5EF4-FFF2-40B4-BE49-F238E27FC236}">
                    <a16:creationId xmlns:a16="http://schemas.microsoft.com/office/drawing/2014/main" id="{928031D9-357D-4E26-058E-E74A57894BB0}"/>
                  </a:ext>
                </a:extLst>
              </p:cNvPr>
              <p:cNvPicPr>
                <a:picLocks noGrp="1" noRot="1" noChangeAspect="1" noMove="1" noResize="1" noEditPoints="1" noAdjustHandles="1" noChangeArrowheads="1" noChangeShapeType="1"/>
              </p:cNvPicPr>
              <p:nvPr/>
            </p:nvPicPr>
            <p:blipFill>
              <a:blip r:embed="rId4"/>
              <a:stretch>
                <a:fillRect/>
              </a:stretch>
            </p:blipFill>
            <p:spPr>
              <a:xfrm>
                <a:off x="656777" y="1098837"/>
                <a:ext cx="2450643" cy="1378487"/>
              </a:xfrm>
              <a:prstGeom prst="rect">
                <a:avLst/>
              </a:prstGeom>
              <a:ln w="3175">
                <a:solidFill>
                  <a:prstClr val="ltGray"/>
                </a:solidFill>
              </a:ln>
            </p:spPr>
          </p:pic>
        </mc:Fallback>
      </mc:AlternateContent>
      <mc:AlternateContent xmlns:mc="http://schemas.openxmlformats.org/markup-compatibility/2006">
        <mc:Choice xmlns:psez="http://schemas.microsoft.com/office/powerpoint/2016/sectionzoom" Requires="psez">
          <p:graphicFrame>
            <p:nvGraphicFramePr>
              <p:cNvPr id="22" name="Section Zoom 21">
                <a:extLst>
                  <a:ext uri="{FF2B5EF4-FFF2-40B4-BE49-F238E27FC236}">
                    <a16:creationId xmlns:a16="http://schemas.microsoft.com/office/drawing/2014/main" id="{264D9A1A-7F7C-C530-5F1E-6868D499CFDC}"/>
                  </a:ext>
                </a:extLst>
              </p:cNvPr>
              <p:cNvGraphicFramePr>
                <a:graphicFrameLocks noChangeAspect="1"/>
              </p:cNvGraphicFramePr>
              <p:nvPr>
                <p:extLst>
                  <p:ext uri="{D42A27DB-BD31-4B8C-83A1-F6EECF244321}">
                    <p14:modId xmlns:p14="http://schemas.microsoft.com/office/powerpoint/2010/main" val="3616344359"/>
                  </p:ext>
                </p:extLst>
              </p:nvPr>
            </p:nvGraphicFramePr>
            <p:xfrm>
              <a:off x="3384378" y="1101701"/>
              <a:ext cx="2450643" cy="1378487"/>
            </p:xfrm>
            <a:graphic>
              <a:graphicData uri="http://schemas.microsoft.com/office/powerpoint/2016/sectionzoom">
                <psez:sectionZm>
                  <psez:sectionZmObj sectionId="{550CFE28-2B9D-4A40-AC9B-84D829B134B0}">
                    <psez:zmPr id="{0B13FE9C-3F14-457F-96A7-C1ABEA846485}" transitionDur="1000">
                      <p166:blipFill xmlns:p166="http://schemas.microsoft.com/office/powerpoint/2016/6/main">
                        <a:blip r:embed="rId6"/>
                        <a:stretch>
                          <a:fillRect/>
                        </a:stretch>
                      </p166:blipFill>
                      <p166:spPr xmlns:p166="http://schemas.microsoft.com/office/powerpoint/2016/6/main">
                        <a:xfrm>
                          <a:off x="0" y="0"/>
                          <a:ext cx="2450643" cy="1378487"/>
                        </a:xfrm>
                        <a:prstGeom prst="rect">
                          <a:avLst/>
                        </a:prstGeom>
                        <a:ln w="3175">
                          <a:solidFill>
                            <a:prstClr val="ltGray"/>
                          </a:solidFill>
                        </a:ln>
                      </p166:spPr>
                    </psez:zmPr>
                  </psez:sectionZmObj>
                </psez:sectionZm>
              </a:graphicData>
            </a:graphic>
          </p:graphicFrame>
        </mc:Choice>
        <mc:Fallback>
          <p:pic>
            <p:nvPicPr>
              <p:cNvPr id="22" name="Section Zoom 21">
                <a:hlinkClick r:id="rId7" action="ppaction://hlinksldjump"/>
                <a:extLst>
                  <a:ext uri="{FF2B5EF4-FFF2-40B4-BE49-F238E27FC236}">
                    <a16:creationId xmlns:a16="http://schemas.microsoft.com/office/drawing/2014/main" id="{264D9A1A-7F7C-C530-5F1E-6868D499CFDC}"/>
                  </a:ext>
                </a:extLst>
              </p:cNvPr>
              <p:cNvPicPr>
                <a:picLocks noGrp="1" noRot="1" noChangeAspect="1" noMove="1" noResize="1" noEditPoints="1" noAdjustHandles="1" noChangeArrowheads="1" noChangeShapeType="1"/>
              </p:cNvPicPr>
              <p:nvPr/>
            </p:nvPicPr>
            <p:blipFill>
              <a:blip r:embed="rId6"/>
              <a:stretch>
                <a:fillRect/>
              </a:stretch>
            </p:blipFill>
            <p:spPr>
              <a:xfrm>
                <a:off x="3384378" y="1101701"/>
                <a:ext cx="2450643" cy="1378487"/>
              </a:xfrm>
              <a:prstGeom prst="rect">
                <a:avLst/>
              </a:prstGeom>
              <a:ln w="3175">
                <a:solidFill>
                  <a:prstClr val="ltGray"/>
                </a:solidFill>
              </a:ln>
            </p:spPr>
          </p:pic>
        </mc:Fallback>
      </mc:AlternateContent>
      <mc:AlternateContent xmlns:mc="http://schemas.openxmlformats.org/markup-compatibility/2006">
        <mc:Choice xmlns:psez="http://schemas.microsoft.com/office/powerpoint/2016/sectionzoom" Requires="psez">
          <p:graphicFrame>
            <p:nvGraphicFramePr>
              <p:cNvPr id="24" name="Section Zoom 23">
                <a:extLst>
                  <a:ext uri="{FF2B5EF4-FFF2-40B4-BE49-F238E27FC236}">
                    <a16:creationId xmlns:a16="http://schemas.microsoft.com/office/drawing/2014/main" id="{820E28B4-B83D-1B6C-AB58-770D93D756B2}"/>
                  </a:ext>
                </a:extLst>
              </p:cNvPr>
              <p:cNvGraphicFramePr>
                <a:graphicFrameLocks noChangeAspect="1"/>
              </p:cNvGraphicFramePr>
              <p:nvPr>
                <p:extLst>
                  <p:ext uri="{D42A27DB-BD31-4B8C-83A1-F6EECF244321}">
                    <p14:modId xmlns:p14="http://schemas.microsoft.com/office/powerpoint/2010/main" val="372323687"/>
                  </p:ext>
                </p:extLst>
              </p:nvPr>
            </p:nvGraphicFramePr>
            <p:xfrm>
              <a:off x="6111979" y="1115923"/>
              <a:ext cx="2450643" cy="1378487"/>
            </p:xfrm>
            <a:graphic>
              <a:graphicData uri="http://schemas.microsoft.com/office/powerpoint/2016/sectionzoom">
                <psez:sectionZm>
                  <psez:sectionZmObj sectionId="{315C8C83-1E62-447F-87B7-562C3CAFFAAF}">
                    <psez:zmPr id="{11613206-0FAE-400A-957E-4E6A57FBE157}" transitionDur="1000">
                      <p166:blipFill xmlns:p166="http://schemas.microsoft.com/office/powerpoint/2016/6/main">
                        <a:blip r:embed="rId8"/>
                        <a:stretch>
                          <a:fillRect/>
                        </a:stretch>
                      </p166:blipFill>
                      <p166:spPr xmlns:p166="http://schemas.microsoft.com/office/powerpoint/2016/6/main">
                        <a:xfrm>
                          <a:off x="0" y="0"/>
                          <a:ext cx="2450643" cy="1378487"/>
                        </a:xfrm>
                        <a:prstGeom prst="rect">
                          <a:avLst/>
                        </a:prstGeom>
                        <a:ln w="3175">
                          <a:solidFill>
                            <a:prstClr val="ltGray"/>
                          </a:solidFill>
                        </a:ln>
                      </p166:spPr>
                    </psez:zmPr>
                  </psez:sectionZmObj>
                </psez:sectionZm>
              </a:graphicData>
            </a:graphic>
          </p:graphicFrame>
        </mc:Choice>
        <mc:Fallback>
          <p:pic>
            <p:nvPicPr>
              <p:cNvPr id="24" name="Section Zoom 23">
                <a:hlinkClick r:id="rId9" action="ppaction://hlinksldjump"/>
                <a:extLst>
                  <a:ext uri="{FF2B5EF4-FFF2-40B4-BE49-F238E27FC236}">
                    <a16:creationId xmlns:a16="http://schemas.microsoft.com/office/drawing/2014/main" id="{820E28B4-B83D-1B6C-AB58-770D93D756B2}"/>
                  </a:ext>
                </a:extLst>
              </p:cNvPr>
              <p:cNvPicPr>
                <a:picLocks noGrp="1" noRot="1" noChangeAspect="1" noMove="1" noResize="1" noEditPoints="1" noAdjustHandles="1" noChangeArrowheads="1" noChangeShapeType="1"/>
              </p:cNvPicPr>
              <p:nvPr/>
            </p:nvPicPr>
            <p:blipFill>
              <a:blip r:embed="rId8"/>
              <a:stretch>
                <a:fillRect/>
              </a:stretch>
            </p:blipFill>
            <p:spPr>
              <a:xfrm>
                <a:off x="6111979" y="1115923"/>
                <a:ext cx="2450643" cy="1378487"/>
              </a:xfrm>
              <a:prstGeom prst="rect">
                <a:avLst/>
              </a:prstGeom>
              <a:ln w="3175">
                <a:solidFill>
                  <a:prstClr val="ltGray"/>
                </a:solidFill>
              </a:ln>
            </p:spPr>
          </p:pic>
        </mc:Fallback>
      </mc:AlternateContent>
      <mc:AlternateContent xmlns:mc="http://schemas.openxmlformats.org/markup-compatibility/2006">
        <mc:Choice xmlns:psez="http://schemas.microsoft.com/office/powerpoint/2016/sectionzoom" Requires="psez">
          <p:graphicFrame>
            <p:nvGraphicFramePr>
              <p:cNvPr id="26" name="Section Zoom 25">
                <a:extLst>
                  <a:ext uri="{FF2B5EF4-FFF2-40B4-BE49-F238E27FC236}">
                    <a16:creationId xmlns:a16="http://schemas.microsoft.com/office/drawing/2014/main" id="{FF7E0E42-B314-5393-01F8-55DE65122F4A}"/>
                  </a:ext>
                </a:extLst>
              </p:cNvPr>
              <p:cNvGraphicFramePr>
                <a:graphicFrameLocks noChangeAspect="1"/>
              </p:cNvGraphicFramePr>
              <p:nvPr>
                <p:extLst>
                  <p:ext uri="{D42A27DB-BD31-4B8C-83A1-F6EECF244321}">
                    <p14:modId xmlns:p14="http://schemas.microsoft.com/office/powerpoint/2010/main" val="1521124883"/>
                  </p:ext>
                </p:extLst>
              </p:nvPr>
            </p:nvGraphicFramePr>
            <p:xfrm>
              <a:off x="8839580" y="1124172"/>
              <a:ext cx="2450643" cy="1378487"/>
            </p:xfrm>
            <a:graphic>
              <a:graphicData uri="http://schemas.microsoft.com/office/powerpoint/2016/sectionzoom">
                <psez:sectionZm>
                  <psez:sectionZmObj sectionId="{23A2DDED-7599-4A25-9D15-D4FE7B759166}">
                    <psez:zmPr id="{91A68C5E-6D54-4CC4-BF2E-76611E327E69}" transitionDur="1000">
                      <p166:blipFill xmlns:p166="http://schemas.microsoft.com/office/powerpoint/2016/6/main">
                        <a:blip r:embed="rId10"/>
                        <a:stretch>
                          <a:fillRect/>
                        </a:stretch>
                      </p166:blipFill>
                      <p166:spPr xmlns:p166="http://schemas.microsoft.com/office/powerpoint/2016/6/main">
                        <a:xfrm>
                          <a:off x="0" y="0"/>
                          <a:ext cx="2450643" cy="1378487"/>
                        </a:xfrm>
                        <a:prstGeom prst="rect">
                          <a:avLst/>
                        </a:prstGeom>
                        <a:ln w="3175">
                          <a:solidFill>
                            <a:prstClr val="ltGray"/>
                          </a:solidFill>
                        </a:ln>
                      </p166:spPr>
                    </psez:zmPr>
                  </psez:sectionZmObj>
                </psez:sectionZm>
              </a:graphicData>
            </a:graphic>
          </p:graphicFrame>
        </mc:Choice>
        <mc:Fallback>
          <p:pic>
            <p:nvPicPr>
              <p:cNvPr id="26" name="Section Zoom 25">
                <a:hlinkClick r:id="rId11" action="ppaction://hlinksldjump"/>
                <a:extLst>
                  <a:ext uri="{FF2B5EF4-FFF2-40B4-BE49-F238E27FC236}">
                    <a16:creationId xmlns:a16="http://schemas.microsoft.com/office/drawing/2014/main" id="{FF7E0E42-B314-5393-01F8-55DE65122F4A}"/>
                  </a:ext>
                </a:extLst>
              </p:cNvPr>
              <p:cNvPicPr>
                <a:picLocks noGrp="1" noRot="1" noChangeAspect="1" noMove="1" noResize="1" noEditPoints="1" noAdjustHandles="1" noChangeArrowheads="1" noChangeShapeType="1"/>
              </p:cNvPicPr>
              <p:nvPr/>
            </p:nvPicPr>
            <p:blipFill>
              <a:blip r:embed="rId10"/>
              <a:stretch>
                <a:fillRect/>
              </a:stretch>
            </p:blipFill>
            <p:spPr>
              <a:xfrm>
                <a:off x="8839580" y="1124172"/>
                <a:ext cx="2450643" cy="1378487"/>
              </a:xfrm>
              <a:prstGeom prst="rect">
                <a:avLst/>
              </a:prstGeom>
              <a:ln w="3175">
                <a:solidFill>
                  <a:prstClr val="ltGray"/>
                </a:solidFill>
              </a:ln>
            </p:spPr>
          </p:pic>
        </mc:Fallback>
      </mc:AlternateContent>
      <mc:AlternateContent xmlns:mc="http://schemas.openxmlformats.org/markup-compatibility/2006">
        <mc:Choice xmlns:psez="http://schemas.microsoft.com/office/powerpoint/2016/sectionzoom" Requires="psez">
          <p:graphicFrame>
            <p:nvGraphicFramePr>
              <p:cNvPr id="28" name="Section Zoom 27">
                <a:extLst>
                  <a:ext uri="{FF2B5EF4-FFF2-40B4-BE49-F238E27FC236}">
                    <a16:creationId xmlns:a16="http://schemas.microsoft.com/office/drawing/2014/main" id="{3DF294E2-FF2A-6ECD-90FF-B291EB857D6C}"/>
                  </a:ext>
                </a:extLst>
              </p:cNvPr>
              <p:cNvGraphicFramePr>
                <a:graphicFrameLocks noChangeAspect="1"/>
              </p:cNvGraphicFramePr>
              <p:nvPr>
                <p:extLst>
                  <p:ext uri="{D42A27DB-BD31-4B8C-83A1-F6EECF244321}">
                    <p14:modId xmlns:p14="http://schemas.microsoft.com/office/powerpoint/2010/main" val="789102705"/>
                  </p:ext>
                </p:extLst>
              </p:nvPr>
            </p:nvGraphicFramePr>
            <p:xfrm>
              <a:off x="656776" y="2782159"/>
              <a:ext cx="2450643" cy="1378487"/>
            </p:xfrm>
            <a:graphic>
              <a:graphicData uri="http://schemas.microsoft.com/office/powerpoint/2016/sectionzoom">
                <psez:sectionZm>
                  <psez:sectionZmObj sectionId="{AE08B4AC-58A0-403B-9DC1-C9B5B524750E}">
                    <psez:zmPr id="{9D1189F8-D248-41B8-BDE7-D9E90F4D18C5}" transitionDur="1000">
                      <p166:blipFill xmlns:p166="http://schemas.microsoft.com/office/powerpoint/2016/6/main">
                        <a:blip r:embed="rId12"/>
                        <a:stretch>
                          <a:fillRect/>
                        </a:stretch>
                      </p166:blipFill>
                      <p166:spPr xmlns:p166="http://schemas.microsoft.com/office/powerpoint/2016/6/main">
                        <a:xfrm>
                          <a:off x="0" y="0"/>
                          <a:ext cx="2450643" cy="1378487"/>
                        </a:xfrm>
                        <a:prstGeom prst="rect">
                          <a:avLst/>
                        </a:prstGeom>
                        <a:ln w="3175">
                          <a:solidFill>
                            <a:prstClr val="ltGray"/>
                          </a:solidFill>
                        </a:ln>
                      </p166:spPr>
                    </psez:zmPr>
                  </psez:sectionZmObj>
                </psez:sectionZm>
              </a:graphicData>
            </a:graphic>
          </p:graphicFrame>
        </mc:Choice>
        <mc:Fallback>
          <p:pic>
            <p:nvPicPr>
              <p:cNvPr id="28" name="Section Zoom 27">
                <a:hlinkClick r:id="rId13" action="ppaction://hlinksldjump"/>
                <a:extLst>
                  <a:ext uri="{FF2B5EF4-FFF2-40B4-BE49-F238E27FC236}">
                    <a16:creationId xmlns:a16="http://schemas.microsoft.com/office/drawing/2014/main" id="{3DF294E2-FF2A-6ECD-90FF-B291EB857D6C}"/>
                  </a:ext>
                </a:extLst>
              </p:cNvPr>
              <p:cNvPicPr>
                <a:picLocks noGrp="1" noRot="1" noChangeAspect="1" noMove="1" noResize="1" noEditPoints="1" noAdjustHandles="1" noChangeArrowheads="1" noChangeShapeType="1"/>
              </p:cNvPicPr>
              <p:nvPr/>
            </p:nvPicPr>
            <p:blipFill>
              <a:blip r:embed="rId12"/>
              <a:stretch>
                <a:fillRect/>
              </a:stretch>
            </p:blipFill>
            <p:spPr>
              <a:xfrm>
                <a:off x="656776" y="2782159"/>
                <a:ext cx="2450643" cy="1378487"/>
              </a:xfrm>
              <a:prstGeom prst="rect">
                <a:avLst/>
              </a:prstGeom>
              <a:ln w="3175">
                <a:solidFill>
                  <a:prstClr val="ltGray"/>
                </a:solidFill>
              </a:ln>
            </p:spPr>
          </p:pic>
        </mc:Fallback>
      </mc:AlternateContent>
      <mc:AlternateContent xmlns:mc="http://schemas.openxmlformats.org/markup-compatibility/2006">
        <mc:Choice xmlns:psez="http://schemas.microsoft.com/office/powerpoint/2016/sectionzoom" Requires="psez">
          <p:graphicFrame>
            <p:nvGraphicFramePr>
              <p:cNvPr id="30" name="Section Zoom 29">
                <a:extLst>
                  <a:ext uri="{FF2B5EF4-FFF2-40B4-BE49-F238E27FC236}">
                    <a16:creationId xmlns:a16="http://schemas.microsoft.com/office/drawing/2014/main" id="{383B74C9-87CA-299A-43D0-993CA19425A1}"/>
                  </a:ext>
                </a:extLst>
              </p:cNvPr>
              <p:cNvGraphicFramePr>
                <a:graphicFrameLocks noChangeAspect="1"/>
              </p:cNvGraphicFramePr>
              <p:nvPr>
                <p:extLst>
                  <p:ext uri="{D42A27DB-BD31-4B8C-83A1-F6EECF244321}">
                    <p14:modId xmlns:p14="http://schemas.microsoft.com/office/powerpoint/2010/main" val="2476910793"/>
                  </p:ext>
                </p:extLst>
              </p:nvPr>
            </p:nvGraphicFramePr>
            <p:xfrm>
              <a:off x="3337652" y="2782774"/>
              <a:ext cx="2450643" cy="1378487"/>
            </p:xfrm>
            <a:graphic>
              <a:graphicData uri="http://schemas.microsoft.com/office/powerpoint/2016/sectionzoom">
                <psez:sectionZm>
                  <psez:sectionZmObj sectionId="{B2514C61-8D52-4722-B47F-93331A105F95}">
                    <psez:zmPr id="{EE3724E9-5ED3-497C-B52C-7F22E30DDB73}" transitionDur="1000">
                      <p166:blipFill xmlns:p166="http://schemas.microsoft.com/office/powerpoint/2016/6/main">
                        <a:blip r:embed="rId14"/>
                        <a:stretch>
                          <a:fillRect/>
                        </a:stretch>
                      </p166:blipFill>
                      <p166:spPr xmlns:p166="http://schemas.microsoft.com/office/powerpoint/2016/6/main">
                        <a:xfrm>
                          <a:off x="0" y="0"/>
                          <a:ext cx="2450643" cy="1378487"/>
                        </a:xfrm>
                        <a:prstGeom prst="rect">
                          <a:avLst/>
                        </a:prstGeom>
                        <a:ln w="3175">
                          <a:solidFill>
                            <a:prstClr val="ltGray"/>
                          </a:solidFill>
                        </a:ln>
                      </p166:spPr>
                    </psez:zmPr>
                  </psez:sectionZmObj>
                </psez:sectionZm>
              </a:graphicData>
            </a:graphic>
          </p:graphicFrame>
        </mc:Choice>
        <mc:Fallback>
          <p:pic>
            <p:nvPicPr>
              <p:cNvPr id="30" name="Section Zoom 29">
                <a:hlinkClick r:id="rId15" action="ppaction://hlinksldjump"/>
                <a:extLst>
                  <a:ext uri="{FF2B5EF4-FFF2-40B4-BE49-F238E27FC236}">
                    <a16:creationId xmlns:a16="http://schemas.microsoft.com/office/drawing/2014/main" id="{383B74C9-87CA-299A-43D0-993CA19425A1}"/>
                  </a:ext>
                </a:extLst>
              </p:cNvPr>
              <p:cNvPicPr>
                <a:picLocks noGrp="1" noRot="1" noChangeAspect="1" noMove="1" noResize="1" noEditPoints="1" noAdjustHandles="1" noChangeArrowheads="1" noChangeShapeType="1"/>
              </p:cNvPicPr>
              <p:nvPr/>
            </p:nvPicPr>
            <p:blipFill>
              <a:blip r:embed="rId14"/>
              <a:stretch>
                <a:fillRect/>
              </a:stretch>
            </p:blipFill>
            <p:spPr>
              <a:xfrm>
                <a:off x="3337652" y="2782774"/>
                <a:ext cx="2450643" cy="1378487"/>
              </a:xfrm>
              <a:prstGeom prst="rect">
                <a:avLst/>
              </a:prstGeom>
              <a:ln w="3175">
                <a:solidFill>
                  <a:prstClr val="ltGray"/>
                </a:solidFill>
              </a:ln>
            </p:spPr>
          </p:pic>
        </mc:Fallback>
      </mc:AlternateContent>
      <mc:AlternateContent xmlns:mc="http://schemas.openxmlformats.org/markup-compatibility/2006">
        <mc:Choice xmlns:psez="http://schemas.microsoft.com/office/powerpoint/2016/sectionzoom" Requires="psez">
          <p:graphicFrame>
            <p:nvGraphicFramePr>
              <p:cNvPr id="32" name="Section Zoom 31">
                <a:extLst>
                  <a:ext uri="{FF2B5EF4-FFF2-40B4-BE49-F238E27FC236}">
                    <a16:creationId xmlns:a16="http://schemas.microsoft.com/office/drawing/2014/main" id="{8A7B3A3C-53DE-A81D-23E1-C3CD812B85DA}"/>
                  </a:ext>
                </a:extLst>
              </p:cNvPr>
              <p:cNvGraphicFramePr>
                <a:graphicFrameLocks noChangeAspect="1"/>
              </p:cNvGraphicFramePr>
              <p:nvPr>
                <p:extLst>
                  <p:ext uri="{D42A27DB-BD31-4B8C-83A1-F6EECF244321}">
                    <p14:modId xmlns:p14="http://schemas.microsoft.com/office/powerpoint/2010/main" val="3958183692"/>
                  </p:ext>
                </p:extLst>
              </p:nvPr>
            </p:nvGraphicFramePr>
            <p:xfrm>
              <a:off x="6116089" y="2782158"/>
              <a:ext cx="2450643" cy="1378487"/>
            </p:xfrm>
            <a:graphic>
              <a:graphicData uri="http://schemas.microsoft.com/office/powerpoint/2016/sectionzoom">
                <psez:sectionZm>
                  <psez:sectionZmObj sectionId="{9D6E7222-01D7-4803-BA04-7E11BAC034F6}">
                    <psez:zmPr id="{FDC1D4C4-DFEF-48EF-967D-6E52AC0C1623}" transitionDur="1000">
                      <p166:blipFill xmlns:p166="http://schemas.microsoft.com/office/powerpoint/2016/6/main">
                        <a:blip r:embed="rId16"/>
                        <a:stretch>
                          <a:fillRect/>
                        </a:stretch>
                      </p166:blipFill>
                      <p166:spPr xmlns:p166="http://schemas.microsoft.com/office/powerpoint/2016/6/main">
                        <a:xfrm>
                          <a:off x="0" y="0"/>
                          <a:ext cx="2450643" cy="1378487"/>
                        </a:xfrm>
                        <a:prstGeom prst="rect">
                          <a:avLst/>
                        </a:prstGeom>
                        <a:ln w="3175">
                          <a:solidFill>
                            <a:prstClr val="ltGray"/>
                          </a:solidFill>
                        </a:ln>
                      </p166:spPr>
                    </psez:zmPr>
                  </psez:sectionZmObj>
                </psez:sectionZm>
              </a:graphicData>
            </a:graphic>
          </p:graphicFrame>
        </mc:Choice>
        <mc:Fallback>
          <p:pic>
            <p:nvPicPr>
              <p:cNvPr id="32" name="Section Zoom 31">
                <a:hlinkClick r:id="rId17" action="ppaction://hlinksldjump"/>
                <a:extLst>
                  <a:ext uri="{FF2B5EF4-FFF2-40B4-BE49-F238E27FC236}">
                    <a16:creationId xmlns:a16="http://schemas.microsoft.com/office/drawing/2014/main" id="{8A7B3A3C-53DE-A81D-23E1-C3CD812B85DA}"/>
                  </a:ext>
                </a:extLst>
              </p:cNvPr>
              <p:cNvPicPr>
                <a:picLocks noGrp="1" noRot="1" noChangeAspect="1" noMove="1" noResize="1" noEditPoints="1" noAdjustHandles="1" noChangeArrowheads="1" noChangeShapeType="1"/>
              </p:cNvPicPr>
              <p:nvPr/>
            </p:nvPicPr>
            <p:blipFill>
              <a:blip r:embed="rId16"/>
              <a:stretch>
                <a:fillRect/>
              </a:stretch>
            </p:blipFill>
            <p:spPr>
              <a:xfrm>
                <a:off x="6116089" y="2782158"/>
                <a:ext cx="2450643" cy="1378487"/>
              </a:xfrm>
              <a:prstGeom prst="rect">
                <a:avLst/>
              </a:prstGeom>
              <a:ln w="3175">
                <a:solidFill>
                  <a:prstClr val="ltGray"/>
                </a:solidFill>
              </a:ln>
            </p:spPr>
          </p:pic>
        </mc:Fallback>
      </mc:AlternateContent>
      <mc:AlternateContent xmlns:mc="http://schemas.openxmlformats.org/markup-compatibility/2006">
        <mc:Choice xmlns:psez="http://schemas.microsoft.com/office/powerpoint/2016/sectionzoom" Requires="psez">
          <p:graphicFrame>
            <p:nvGraphicFramePr>
              <p:cNvPr id="34" name="Section Zoom 33">
                <a:extLst>
                  <a:ext uri="{FF2B5EF4-FFF2-40B4-BE49-F238E27FC236}">
                    <a16:creationId xmlns:a16="http://schemas.microsoft.com/office/drawing/2014/main" id="{C7A5766D-D840-7F66-F3D6-E529959A6AEA}"/>
                  </a:ext>
                </a:extLst>
              </p:cNvPr>
              <p:cNvGraphicFramePr>
                <a:graphicFrameLocks noChangeAspect="1"/>
              </p:cNvGraphicFramePr>
              <p:nvPr>
                <p:extLst>
                  <p:ext uri="{D42A27DB-BD31-4B8C-83A1-F6EECF244321}">
                    <p14:modId xmlns:p14="http://schemas.microsoft.com/office/powerpoint/2010/main" val="1468287245"/>
                  </p:ext>
                </p:extLst>
              </p:nvPr>
            </p:nvGraphicFramePr>
            <p:xfrm>
              <a:off x="8796965" y="2752708"/>
              <a:ext cx="2493258" cy="1402458"/>
            </p:xfrm>
            <a:graphic>
              <a:graphicData uri="http://schemas.microsoft.com/office/powerpoint/2016/sectionzoom">
                <psez:sectionZm>
                  <psez:sectionZmObj sectionId="{92B16C1E-F78E-44DE-9AD6-1BFB820E0C4F}">
                    <psez:zmPr id="{DDC65A87-C22A-4CF0-8029-F8AE225E6B86}" transitionDur="1000">
                      <p166:blipFill xmlns:p166="http://schemas.microsoft.com/office/powerpoint/2016/6/main">
                        <a:blip r:embed="rId18"/>
                        <a:stretch>
                          <a:fillRect/>
                        </a:stretch>
                      </p166:blipFill>
                      <p166:spPr xmlns:p166="http://schemas.microsoft.com/office/powerpoint/2016/6/main">
                        <a:xfrm>
                          <a:off x="0" y="0"/>
                          <a:ext cx="2493258" cy="1402458"/>
                        </a:xfrm>
                        <a:prstGeom prst="rect">
                          <a:avLst/>
                        </a:prstGeom>
                        <a:ln w="3175">
                          <a:solidFill>
                            <a:prstClr val="ltGray"/>
                          </a:solidFill>
                        </a:ln>
                      </p166:spPr>
                    </psez:zmPr>
                  </psez:sectionZmObj>
                </psez:sectionZm>
              </a:graphicData>
            </a:graphic>
          </p:graphicFrame>
        </mc:Choice>
        <mc:Fallback>
          <p:pic>
            <p:nvPicPr>
              <p:cNvPr id="34" name="Section Zoom 33">
                <a:hlinkClick r:id="rId19" action="ppaction://hlinksldjump"/>
                <a:extLst>
                  <a:ext uri="{FF2B5EF4-FFF2-40B4-BE49-F238E27FC236}">
                    <a16:creationId xmlns:a16="http://schemas.microsoft.com/office/drawing/2014/main" id="{C7A5766D-D840-7F66-F3D6-E529959A6AEA}"/>
                  </a:ext>
                </a:extLst>
              </p:cNvPr>
              <p:cNvPicPr>
                <a:picLocks noGrp="1" noRot="1" noChangeAspect="1" noMove="1" noResize="1" noEditPoints="1" noAdjustHandles="1" noChangeArrowheads="1" noChangeShapeType="1"/>
              </p:cNvPicPr>
              <p:nvPr/>
            </p:nvPicPr>
            <p:blipFill>
              <a:blip r:embed="rId18"/>
              <a:stretch>
                <a:fillRect/>
              </a:stretch>
            </p:blipFill>
            <p:spPr>
              <a:xfrm>
                <a:off x="8796965" y="2752708"/>
                <a:ext cx="2493258" cy="1402458"/>
              </a:xfrm>
              <a:prstGeom prst="rect">
                <a:avLst/>
              </a:prstGeom>
              <a:ln w="3175">
                <a:solidFill>
                  <a:prstClr val="ltGray"/>
                </a:solidFill>
              </a:ln>
            </p:spPr>
          </p:pic>
        </mc:Fallback>
      </mc:AlternateContent>
      <mc:AlternateContent xmlns:mc="http://schemas.openxmlformats.org/markup-compatibility/2006">
        <mc:Choice xmlns:psez="http://schemas.microsoft.com/office/powerpoint/2016/sectionzoom" Requires="psez">
          <p:graphicFrame>
            <p:nvGraphicFramePr>
              <p:cNvPr id="36" name="Section Zoom 35">
                <a:extLst>
                  <a:ext uri="{FF2B5EF4-FFF2-40B4-BE49-F238E27FC236}">
                    <a16:creationId xmlns:a16="http://schemas.microsoft.com/office/drawing/2014/main" id="{804758E2-7237-B0A6-7911-14ECB9FE7E65}"/>
                  </a:ext>
                </a:extLst>
              </p:cNvPr>
              <p:cNvGraphicFramePr>
                <a:graphicFrameLocks noChangeAspect="1"/>
              </p:cNvGraphicFramePr>
              <p:nvPr>
                <p:extLst>
                  <p:ext uri="{D42A27DB-BD31-4B8C-83A1-F6EECF244321}">
                    <p14:modId xmlns:p14="http://schemas.microsoft.com/office/powerpoint/2010/main" val="1576400175"/>
                  </p:ext>
                </p:extLst>
              </p:nvPr>
            </p:nvGraphicFramePr>
            <p:xfrm>
              <a:off x="651421" y="4380677"/>
              <a:ext cx="2450643" cy="1378487"/>
            </p:xfrm>
            <a:graphic>
              <a:graphicData uri="http://schemas.microsoft.com/office/powerpoint/2016/sectionzoom">
                <psez:sectionZm>
                  <psez:sectionZmObj sectionId="{5961E658-F0D4-4A21-8DBB-F160CCEF6CAC}">
                    <psez:zmPr id="{24A8586F-2982-47C4-A1F3-56AA49E1F847}" transitionDur="1000">
                      <p166:blipFill xmlns:p166="http://schemas.microsoft.com/office/powerpoint/2016/6/main">
                        <a:blip r:embed="rId20"/>
                        <a:stretch>
                          <a:fillRect/>
                        </a:stretch>
                      </p166:blipFill>
                      <p166:spPr xmlns:p166="http://schemas.microsoft.com/office/powerpoint/2016/6/main">
                        <a:xfrm>
                          <a:off x="0" y="0"/>
                          <a:ext cx="2450643" cy="1378487"/>
                        </a:xfrm>
                        <a:prstGeom prst="rect">
                          <a:avLst/>
                        </a:prstGeom>
                        <a:ln w="3175">
                          <a:solidFill>
                            <a:prstClr val="ltGray"/>
                          </a:solidFill>
                        </a:ln>
                      </p166:spPr>
                    </psez:zmPr>
                  </psez:sectionZmObj>
                </psez:sectionZm>
              </a:graphicData>
            </a:graphic>
          </p:graphicFrame>
        </mc:Choice>
        <mc:Fallback>
          <p:pic>
            <p:nvPicPr>
              <p:cNvPr id="36" name="Section Zoom 35">
                <a:hlinkClick r:id="rId21" action="ppaction://hlinksldjump"/>
                <a:extLst>
                  <a:ext uri="{FF2B5EF4-FFF2-40B4-BE49-F238E27FC236}">
                    <a16:creationId xmlns:a16="http://schemas.microsoft.com/office/drawing/2014/main" id="{804758E2-7237-B0A6-7911-14ECB9FE7E65}"/>
                  </a:ext>
                </a:extLst>
              </p:cNvPr>
              <p:cNvPicPr>
                <a:picLocks noGrp="1" noRot="1" noChangeAspect="1" noMove="1" noResize="1" noEditPoints="1" noAdjustHandles="1" noChangeArrowheads="1" noChangeShapeType="1"/>
              </p:cNvPicPr>
              <p:nvPr/>
            </p:nvPicPr>
            <p:blipFill>
              <a:blip r:embed="rId20"/>
              <a:stretch>
                <a:fillRect/>
              </a:stretch>
            </p:blipFill>
            <p:spPr>
              <a:xfrm>
                <a:off x="651421" y="4380677"/>
                <a:ext cx="2450643" cy="1378487"/>
              </a:xfrm>
              <a:prstGeom prst="rect">
                <a:avLst/>
              </a:prstGeom>
              <a:ln w="3175">
                <a:solidFill>
                  <a:prstClr val="ltGray"/>
                </a:solidFill>
              </a:ln>
            </p:spPr>
          </p:pic>
        </mc:Fallback>
      </mc:AlternateContent>
      <mc:AlternateContent xmlns:mc="http://schemas.openxmlformats.org/markup-compatibility/2006">
        <mc:Choice xmlns:psez="http://schemas.microsoft.com/office/powerpoint/2016/sectionzoom" Requires="psez">
          <p:graphicFrame>
            <p:nvGraphicFramePr>
              <p:cNvPr id="43" name="Section Zoom 42">
                <a:extLst>
                  <a:ext uri="{FF2B5EF4-FFF2-40B4-BE49-F238E27FC236}">
                    <a16:creationId xmlns:a16="http://schemas.microsoft.com/office/drawing/2014/main" id="{7A9053CB-53A8-3019-627B-B439B9347DCB}"/>
                  </a:ext>
                </a:extLst>
              </p:cNvPr>
              <p:cNvGraphicFramePr>
                <a:graphicFrameLocks noChangeAspect="1"/>
              </p:cNvGraphicFramePr>
              <p:nvPr>
                <p:extLst>
                  <p:ext uri="{D42A27DB-BD31-4B8C-83A1-F6EECF244321}">
                    <p14:modId xmlns:p14="http://schemas.microsoft.com/office/powerpoint/2010/main" val="1342031934"/>
                  </p:ext>
                </p:extLst>
              </p:nvPr>
            </p:nvGraphicFramePr>
            <p:xfrm>
              <a:off x="3290926" y="4363591"/>
              <a:ext cx="2497369" cy="1404770"/>
            </p:xfrm>
            <a:graphic>
              <a:graphicData uri="http://schemas.microsoft.com/office/powerpoint/2016/sectionzoom">
                <psez:sectionZm>
                  <psez:sectionZmObj sectionId="{B381C6FE-2854-4CA5-AAB3-E184B3A3F8D4}">
                    <psez:zmPr id="{73A5EF81-79A0-49F0-849B-EE93B4CCBFAF}" transitionDur="1000">
                      <p166:blipFill xmlns:p166="http://schemas.microsoft.com/office/powerpoint/2016/6/main">
                        <a:blip r:embed="rId22"/>
                        <a:stretch>
                          <a:fillRect/>
                        </a:stretch>
                      </p166:blipFill>
                      <p166:spPr xmlns:p166="http://schemas.microsoft.com/office/powerpoint/2016/6/main">
                        <a:xfrm>
                          <a:off x="0" y="0"/>
                          <a:ext cx="2497369" cy="1404770"/>
                        </a:xfrm>
                        <a:prstGeom prst="rect">
                          <a:avLst/>
                        </a:prstGeom>
                        <a:ln w="3175">
                          <a:solidFill>
                            <a:prstClr val="ltGray"/>
                          </a:solidFill>
                        </a:ln>
                      </p166:spPr>
                    </psez:zmPr>
                  </psez:sectionZmObj>
                </psez:sectionZm>
              </a:graphicData>
            </a:graphic>
          </p:graphicFrame>
        </mc:Choice>
        <mc:Fallback>
          <p:pic>
            <p:nvPicPr>
              <p:cNvPr id="43" name="Section Zoom 42">
                <a:hlinkClick r:id="rId23" action="ppaction://hlinksldjump"/>
                <a:extLst>
                  <a:ext uri="{FF2B5EF4-FFF2-40B4-BE49-F238E27FC236}">
                    <a16:creationId xmlns:a16="http://schemas.microsoft.com/office/drawing/2014/main" id="{7A9053CB-53A8-3019-627B-B439B9347DCB}"/>
                  </a:ext>
                </a:extLst>
              </p:cNvPr>
              <p:cNvPicPr>
                <a:picLocks noGrp="1" noRot="1" noChangeAspect="1" noMove="1" noResize="1" noEditPoints="1" noAdjustHandles="1" noChangeArrowheads="1" noChangeShapeType="1"/>
              </p:cNvPicPr>
              <p:nvPr/>
            </p:nvPicPr>
            <p:blipFill>
              <a:blip r:embed="rId22"/>
              <a:stretch>
                <a:fillRect/>
              </a:stretch>
            </p:blipFill>
            <p:spPr>
              <a:xfrm>
                <a:off x="3290926" y="4363591"/>
                <a:ext cx="2497369" cy="1404770"/>
              </a:xfrm>
              <a:prstGeom prst="rect">
                <a:avLst/>
              </a:prstGeom>
              <a:ln w="3175">
                <a:solidFill>
                  <a:prstClr val="ltGray"/>
                </a:solidFill>
              </a:ln>
            </p:spPr>
          </p:pic>
        </mc:Fallback>
      </mc:AlternateContent>
      <mc:AlternateContent xmlns:mc="http://schemas.openxmlformats.org/markup-compatibility/2006">
        <mc:Choice xmlns:psez="http://schemas.microsoft.com/office/powerpoint/2016/sectionzoom" Requires="psez">
          <p:graphicFrame>
            <p:nvGraphicFramePr>
              <p:cNvPr id="45" name="Section Zoom 44">
                <a:extLst>
                  <a:ext uri="{FF2B5EF4-FFF2-40B4-BE49-F238E27FC236}">
                    <a16:creationId xmlns:a16="http://schemas.microsoft.com/office/drawing/2014/main" id="{0A99ED40-6886-02B9-F292-08ECF0C20F37}"/>
                  </a:ext>
                </a:extLst>
              </p:cNvPr>
              <p:cNvGraphicFramePr>
                <a:graphicFrameLocks noChangeAspect="1"/>
              </p:cNvGraphicFramePr>
              <p:nvPr>
                <p:extLst>
                  <p:ext uri="{D42A27DB-BD31-4B8C-83A1-F6EECF244321}">
                    <p14:modId xmlns:p14="http://schemas.microsoft.com/office/powerpoint/2010/main" val="2728736242"/>
                  </p:ext>
                </p:extLst>
              </p:nvPr>
            </p:nvGraphicFramePr>
            <p:xfrm>
              <a:off x="6095999" y="4354394"/>
              <a:ext cx="2497369" cy="1404770"/>
            </p:xfrm>
            <a:graphic>
              <a:graphicData uri="http://schemas.microsoft.com/office/powerpoint/2016/sectionzoom">
                <psez:sectionZm>
                  <psez:sectionZmObj sectionId="{271205E7-4055-499C-B103-469DF9C3E84F}">
                    <psez:zmPr id="{127189AE-2D83-4AF3-A397-FF917178A994}" transitionDur="1000">
                      <p166:blipFill xmlns:p166="http://schemas.microsoft.com/office/powerpoint/2016/6/main">
                        <a:blip r:embed="rId24"/>
                        <a:stretch>
                          <a:fillRect/>
                        </a:stretch>
                      </p166:blipFill>
                      <p166:spPr xmlns:p166="http://schemas.microsoft.com/office/powerpoint/2016/6/main">
                        <a:xfrm>
                          <a:off x="0" y="0"/>
                          <a:ext cx="2497369" cy="1404770"/>
                        </a:xfrm>
                        <a:prstGeom prst="rect">
                          <a:avLst/>
                        </a:prstGeom>
                        <a:ln w="3175">
                          <a:solidFill>
                            <a:prstClr val="ltGray"/>
                          </a:solidFill>
                        </a:ln>
                      </p166:spPr>
                    </psez:zmPr>
                  </psez:sectionZmObj>
                </psez:sectionZm>
              </a:graphicData>
            </a:graphic>
          </p:graphicFrame>
        </mc:Choice>
        <mc:Fallback>
          <p:pic>
            <p:nvPicPr>
              <p:cNvPr id="45" name="Section Zoom 44">
                <a:hlinkClick r:id="rId25" action="ppaction://hlinksldjump"/>
                <a:extLst>
                  <a:ext uri="{FF2B5EF4-FFF2-40B4-BE49-F238E27FC236}">
                    <a16:creationId xmlns:a16="http://schemas.microsoft.com/office/drawing/2014/main" id="{0A99ED40-6886-02B9-F292-08ECF0C20F37}"/>
                  </a:ext>
                </a:extLst>
              </p:cNvPr>
              <p:cNvPicPr>
                <a:picLocks noGrp="1" noRot="1" noChangeAspect="1" noMove="1" noResize="1" noEditPoints="1" noAdjustHandles="1" noChangeArrowheads="1" noChangeShapeType="1"/>
              </p:cNvPicPr>
              <p:nvPr/>
            </p:nvPicPr>
            <p:blipFill>
              <a:blip r:embed="rId24"/>
              <a:stretch>
                <a:fillRect/>
              </a:stretch>
            </p:blipFill>
            <p:spPr>
              <a:xfrm>
                <a:off x="6095999" y="4354394"/>
                <a:ext cx="2497369" cy="1404770"/>
              </a:xfrm>
              <a:prstGeom prst="rect">
                <a:avLst/>
              </a:prstGeom>
              <a:ln w="3175">
                <a:solidFill>
                  <a:prstClr val="ltGray"/>
                </a:solidFill>
              </a:ln>
            </p:spPr>
          </p:pic>
        </mc:Fallback>
      </mc:AlternateContent>
    </p:spTree>
    <p:extLst>
      <p:ext uri="{BB962C8B-B14F-4D97-AF65-F5344CB8AC3E}">
        <p14:creationId xmlns:p14="http://schemas.microsoft.com/office/powerpoint/2010/main" val="943439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0BB3CF-FCCB-10E9-E76F-715EC0B46F8E}"/>
              </a:ext>
            </a:extLst>
          </p:cNvPr>
          <p:cNvSpPr>
            <a:spLocks noGrp="1"/>
          </p:cNvSpPr>
          <p:nvPr>
            <p:ph idx="1"/>
          </p:nvPr>
        </p:nvSpPr>
        <p:spPr>
          <a:xfrm>
            <a:off x="301204" y="1134069"/>
            <a:ext cx="5857286" cy="4332276"/>
          </a:xfrm>
        </p:spPr>
        <p:txBody>
          <a:bodyPr>
            <a:normAutofit fontScale="92500" lnSpcReduction="10000"/>
          </a:bodyPr>
          <a:lstStyle/>
          <a:p>
            <a:pPr algn="just">
              <a:buClr>
                <a:schemeClr val="tx1"/>
              </a:buClr>
            </a:pPr>
            <a:r>
              <a:rPr lang="en-ID" sz="1800">
                <a:effectLst/>
                <a:latin typeface="Times New Roman" panose="02020603050405020304" pitchFamily="18" charset="0"/>
                <a:ea typeface="Calibri" panose="020F0502020204030204" pitchFamily="34" charset="0"/>
                <a:cs typeface="Times New Roman" panose="02020603050405020304" pitchFamily="18" charset="0"/>
              </a:rPr>
              <a:t>Permasalahan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mengenai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sampah</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merupakan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sebuah</a:t>
            </a:r>
            <a:r>
              <a:rPr lang="en-ID" sz="1800">
                <a:effectLst/>
                <a:latin typeface="Times New Roman" panose="02020603050405020304" pitchFamily="18" charset="0"/>
                <a:ea typeface="Calibri" panose="020F0502020204030204" pitchFamily="34" charset="0"/>
                <a:cs typeface="Times New Roman" panose="02020603050405020304" pitchFamily="18" charset="0"/>
              </a:rPr>
              <a:t> permasalahan yang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dialami</a:t>
            </a:r>
            <a:r>
              <a:rPr lang="en-ID" sz="1800">
                <a:effectLst/>
                <a:latin typeface="Times New Roman" panose="02020603050405020304" pitchFamily="18" charset="0"/>
                <a:ea typeface="Calibri" panose="020F0502020204030204" pitchFamily="34" charset="0"/>
                <a:cs typeface="Times New Roman" panose="02020603050405020304" pitchFamily="18" charset="0"/>
              </a:rPr>
              <a:t> oleh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semua</a:t>
            </a:r>
            <a:r>
              <a:rPr lang="en-ID" sz="1800">
                <a:effectLst/>
                <a:latin typeface="Times New Roman" panose="02020603050405020304" pitchFamily="18" charset="0"/>
                <a:ea typeface="Calibri" panose="020F0502020204030204" pitchFamily="34" charset="0"/>
                <a:cs typeface="Times New Roman" panose="02020603050405020304" pitchFamily="18" charset="0"/>
              </a:rPr>
              <a:t> negara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baik</a:t>
            </a:r>
            <a:r>
              <a:rPr lang="en-ID" sz="1800">
                <a:effectLst/>
                <a:latin typeface="Times New Roman" panose="02020603050405020304" pitchFamily="18" charset="0"/>
                <a:ea typeface="Calibri" panose="020F0502020204030204" pitchFamily="34" charset="0"/>
                <a:cs typeface="Times New Roman" panose="02020603050405020304" pitchFamily="18" charset="0"/>
              </a:rPr>
              <a:t> negara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maju</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maupaun</a:t>
            </a:r>
            <a:r>
              <a:rPr lang="en-ID" sz="1800">
                <a:effectLst/>
                <a:latin typeface="Times New Roman" panose="02020603050405020304" pitchFamily="18" charset="0"/>
                <a:ea typeface="Calibri" panose="020F0502020204030204" pitchFamily="34" charset="0"/>
                <a:cs typeface="Times New Roman" panose="02020603050405020304" pitchFamily="18" charset="0"/>
              </a:rPr>
              <a:t> negara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berkembang</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seperti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contohnya</a:t>
            </a:r>
            <a:r>
              <a:rPr lang="en-ID" sz="1800">
                <a:effectLst/>
                <a:latin typeface="Times New Roman" panose="02020603050405020304" pitchFamily="18" charset="0"/>
                <a:ea typeface="Calibri" panose="020F0502020204030204" pitchFamily="34" charset="0"/>
                <a:cs typeface="Times New Roman" panose="02020603050405020304" pitchFamily="18" charset="0"/>
              </a:rPr>
              <a:t> Indonesia.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Menurut</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Undang-undang</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Republik</a:t>
            </a:r>
            <a:r>
              <a:rPr lang="en-ID" sz="1800">
                <a:effectLst/>
                <a:latin typeface="Times New Roman" panose="02020603050405020304" pitchFamily="18" charset="0"/>
                <a:ea typeface="Calibri" panose="020F0502020204030204" pitchFamily="34" charset="0"/>
                <a:cs typeface="Times New Roman" panose="02020603050405020304" pitchFamily="18" charset="0"/>
              </a:rPr>
              <a:t> Indonesia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Nomor</a:t>
            </a:r>
            <a:r>
              <a:rPr lang="en-ID" sz="1800">
                <a:effectLst/>
                <a:latin typeface="Times New Roman" panose="02020603050405020304" pitchFamily="18" charset="0"/>
                <a:ea typeface="Calibri" panose="020F0502020204030204" pitchFamily="34" charset="0"/>
                <a:cs typeface="Times New Roman" panose="02020603050405020304" pitchFamily="18" charset="0"/>
              </a:rPr>
              <a:t> 18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Tahun</a:t>
            </a:r>
            <a:r>
              <a:rPr lang="en-ID" sz="1800">
                <a:effectLst/>
                <a:latin typeface="Times New Roman" panose="02020603050405020304" pitchFamily="18" charset="0"/>
                <a:ea typeface="Calibri" panose="020F0502020204030204" pitchFamily="34" charset="0"/>
                <a:cs typeface="Times New Roman" panose="02020603050405020304" pitchFamily="18" charset="0"/>
              </a:rPr>
              <a:t> 2008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tentang</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Pengelolaan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Sampah</a:t>
            </a:r>
            <a:r>
              <a:rPr lang="en-ID" sz="1800">
                <a:effectLst/>
                <a:latin typeface="Times New Roman" panose="02020603050405020304" pitchFamily="18" charset="0"/>
                <a:ea typeface="Calibri" panose="020F0502020204030204" pitchFamily="34" charset="0"/>
                <a:cs typeface="Times New Roman" panose="02020603050405020304" pitchFamily="18" charset="0"/>
              </a:rPr>
              <a:t>, yang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dimaksud</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sampah</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adalah</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sisa</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kegiatan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sehari-hari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manusia</a:t>
            </a:r>
            <a:r>
              <a:rPr lang="en-ID" sz="1800">
                <a:effectLst/>
                <a:latin typeface="Times New Roman" panose="02020603050405020304" pitchFamily="18" charset="0"/>
                <a:ea typeface="Calibri" panose="020F0502020204030204" pitchFamily="34" charset="0"/>
                <a:cs typeface="Times New Roman" panose="02020603050405020304" pitchFamily="18" charset="0"/>
              </a:rPr>
              <a:t> dan/</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atau</a:t>
            </a:r>
            <a:r>
              <a:rPr lang="en-ID" sz="1800">
                <a:effectLst/>
                <a:latin typeface="Times New Roman" panose="02020603050405020304" pitchFamily="18" charset="0"/>
                <a:ea typeface="Calibri" panose="020F0502020204030204" pitchFamily="34" charset="0"/>
                <a:cs typeface="Times New Roman" panose="02020603050405020304" pitchFamily="18" charset="0"/>
              </a:rPr>
              <a:t> proses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alam</a:t>
            </a:r>
            <a:r>
              <a:rPr lang="en-ID" sz="1800">
                <a:effectLst/>
                <a:latin typeface="Times New Roman" panose="02020603050405020304" pitchFamily="18" charset="0"/>
                <a:ea typeface="Calibri" panose="020F0502020204030204" pitchFamily="34" charset="0"/>
                <a:cs typeface="Times New Roman" panose="02020603050405020304" pitchFamily="18" charset="0"/>
              </a:rPr>
              <a:t> yang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berbentuk</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padat</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Sampah</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ini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dihasilkan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manusia</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setiap</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melakukan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aktivitas</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sehari-hari</a:t>
            </a:r>
            <a:r>
              <a:rPr lang="en-ID" sz="1800">
                <a:effectLst/>
                <a:latin typeface="Times New Roman" panose="02020603050405020304" pitchFamily="18" charset="0"/>
                <a:ea typeface="Calibri" panose="020F0502020204030204" pitchFamily="34" charset="0"/>
                <a:cs typeface="Times New Roman" panose="02020603050405020304" pitchFamily="18" charset="0"/>
              </a:rPr>
              <a:t>.</a:t>
            </a:r>
          </a:p>
          <a:p>
            <a:pPr algn="just">
              <a:buClr>
                <a:schemeClr val="tx1"/>
              </a:buClr>
            </a:pP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Menurut</a:t>
            </a:r>
            <a:r>
              <a:rPr lang="en-ID" sz="1800">
                <a:effectLst/>
                <a:latin typeface="Times New Roman" panose="02020603050405020304" pitchFamily="18" charset="0"/>
                <a:ea typeface="Calibri" panose="020F0502020204030204" pitchFamily="34" charset="0"/>
                <a:cs typeface="Times New Roman" panose="02020603050405020304" pitchFamily="18" charset="0"/>
              </a:rPr>
              <a:t> data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dari</a:t>
            </a:r>
            <a:r>
              <a:rPr lang="en-ID" sz="1800">
                <a:effectLst/>
                <a:latin typeface="Times New Roman" panose="02020603050405020304" pitchFamily="18" charset="0"/>
                <a:ea typeface="Calibri" panose="020F0502020204030204" pitchFamily="34" charset="0"/>
                <a:cs typeface="Times New Roman" panose="02020603050405020304" pitchFamily="18" charset="0"/>
              </a:rPr>
              <a:t> SIPSN (Sistem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Informasi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Pengelolaan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Sampah</a:t>
            </a:r>
            <a:r>
              <a:rPr lang="en-ID" sz="1800">
                <a:effectLst/>
                <a:latin typeface="Times New Roman" panose="02020603050405020304" pitchFamily="18" charset="0"/>
                <a:ea typeface="Calibri" panose="020F0502020204030204" pitchFamily="34" charset="0"/>
                <a:cs typeface="Times New Roman" panose="02020603050405020304" pitchFamily="18" charset="0"/>
              </a:rPr>
              <a:t> Nasional) pada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tahun</a:t>
            </a:r>
            <a:r>
              <a:rPr lang="en-ID" sz="1800">
                <a:effectLst/>
                <a:latin typeface="Times New Roman" panose="02020603050405020304" pitchFamily="18" charset="0"/>
                <a:ea typeface="Calibri" panose="020F0502020204030204" pitchFamily="34" charset="0"/>
                <a:cs typeface="Times New Roman" panose="02020603050405020304" pitchFamily="18" charset="0"/>
              </a:rPr>
              <a:t> 2021,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diketahui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bahwa</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komposisi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jenis</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sampah</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terbesar</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disumbang</a:t>
            </a:r>
            <a:r>
              <a:rPr lang="en-ID" sz="1800">
                <a:effectLst/>
                <a:latin typeface="Times New Roman" panose="02020603050405020304" pitchFamily="18" charset="0"/>
                <a:ea typeface="Calibri" panose="020F0502020204030204" pitchFamily="34" charset="0"/>
                <a:cs typeface="Times New Roman" panose="02020603050405020304" pitchFamily="18" charset="0"/>
              </a:rPr>
              <a:t> oleh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jenis</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sisa</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makanan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sebesar</a:t>
            </a:r>
            <a:r>
              <a:rPr lang="en-ID" sz="1800">
                <a:effectLst/>
                <a:latin typeface="Times New Roman" panose="02020603050405020304" pitchFamily="18" charset="0"/>
                <a:ea typeface="Calibri" panose="020F0502020204030204" pitchFamily="34" charset="0"/>
                <a:cs typeface="Times New Roman" panose="02020603050405020304" pitchFamily="18" charset="0"/>
              </a:rPr>
              <a:t> 40.1%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kemudian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disusul</a:t>
            </a:r>
            <a:r>
              <a:rPr lang="en-ID" sz="1800">
                <a:effectLst/>
                <a:latin typeface="Times New Roman" panose="02020603050405020304" pitchFamily="18" charset="0"/>
                <a:ea typeface="Calibri" panose="020F0502020204030204" pitchFamily="34" charset="0"/>
                <a:cs typeface="Times New Roman" panose="02020603050405020304" pitchFamily="18" charset="0"/>
              </a:rPr>
              <a:t> oleh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plastik</a:t>
            </a:r>
            <a:r>
              <a:rPr lang="en-ID" sz="1800">
                <a:effectLst/>
                <a:latin typeface="Times New Roman" panose="02020603050405020304" pitchFamily="18" charset="0"/>
                <a:ea typeface="Calibri" panose="020F0502020204030204" pitchFamily="34" charset="0"/>
                <a:cs typeface="Times New Roman" panose="02020603050405020304" pitchFamily="18" charset="0"/>
              </a:rPr>
              <a:t> 17.5%,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kayu</a:t>
            </a:r>
            <a:r>
              <a:rPr lang="en-ID" sz="1800">
                <a:effectLst/>
                <a:latin typeface="Times New Roman" panose="02020603050405020304" pitchFamily="18" charset="0"/>
                <a:ea typeface="Calibri" panose="020F0502020204030204" pitchFamily="34" charset="0"/>
                <a:cs typeface="Times New Roman" panose="02020603050405020304" pitchFamily="18" charset="0"/>
              </a:rPr>
              <a:t> 13%,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kertas</a:t>
            </a:r>
            <a:r>
              <a:rPr lang="en-ID" sz="1800">
                <a:effectLst/>
                <a:latin typeface="Times New Roman" panose="02020603050405020304" pitchFamily="18" charset="0"/>
                <a:ea typeface="Calibri" panose="020F0502020204030204" pitchFamily="34" charset="0"/>
                <a:cs typeface="Times New Roman" panose="02020603050405020304" pitchFamily="18" charset="0"/>
              </a:rPr>
              <a:t> 11.9% dan 17.5%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jenis</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sampah</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lainnya</a:t>
            </a:r>
            <a:r>
              <a:rPr lang="en-ID" sz="1800">
                <a:effectLst/>
                <a:latin typeface="Times New Roman" panose="02020603050405020304" pitchFamily="18" charset="0"/>
                <a:ea typeface="Calibri" panose="020F0502020204030204" pitchFamily="34" charset="0"/>
                <a:cs typeface="Times New Roman" panose="02020603050405020304" pitchFamily="18" charset="0"/>
              </a:rPr>
              <a:t>. (SIPSN, 2022)</a:t>
            </a:r>
            <a:endParaRPr lang="en-ID" sz="1800">
              <a:effectLst/>
              <a:latin typeface="Calibri" panose="020F0502020204030204" pitchFamily="34" charset="0"/>
              <a:ea typeface="Calibri" panose="020F0502020204030204" pitchFamily="34" charset="0"/>
              <a:cs typeface="Times New Roman" panose="02020603050405020304" pitchFamily="18" charset="0"/>
            </a:endParaRPr>
          </a:p>
          <a:p>
            <a:pPr algn="just">
              <a:buClr>
                <a:schemeClr val="tx1"/>
              </a:buClr>
            </a:pPr>
            <a:endParaRPr lang="en-ID"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65471"/>
            <a:ext cx="3726331" cy="678425"/>
          </a:xfrm>
        </p:spPr>
        <p:txBody>
          <a:bodyPr/>
          <a:lstStyle/>
          <a:p>
            <a:r>
              <a:rPr lang="en-US">
                <a:solidFill>
                  <a:schemeClr val="tx1"/>
                </a:solidFill>
              </a:rPr>
              <a:t>LATAR BELAKANG</a:t>
            </a:r>
            <a:endParaRPr lang="en-ID">
              <a:solidFill>
                <a:schemeClr val="tx1"/>
              </a:solidFill>
            </a:endParaRPr>
          </a:p>
        </p:txBody>
      </p:sp>
      <p:graphicFrame>
        <p:nvGraphicFramePr>
          <p:cNvPr id="8" name="Chart 7">
            <a:extLst>
              <a:ext uri="{FF2B5EF4-FFF2-40B4-BE49-F238E27FC236}">
                <a16:creationId xmlns:a16="http://schemas.microsoft.com/office/drawing/2014/main" id="{B347FC5C-B9A9-4FE9-B64A-0E63ABA45715}"/>
              </a:ext>
            </a:extLst>
          </p:cNvPr>
          <p:cNvGraphicFramePr/>
          <p:nvPr>
            <p:extLst>
              <p:ext uri="{D42A27DB-BD31-4B8C-83A1-F6EECF244321}">
                <p14:modId xmlns:p14="http://schemas.microsoft.com/office/powerpoint/2010/main" val="2115921304"/>
              </p:ext>
            </p:extLst>
          </p:nvPr>
        </p:nvGraphicFramePr>
        <p:xfrm>
          <a:off x="6282477" y="1134069"/>
          <a:ext cx="5608319" cy="4735508"/>
        </p:xfrm>
        <a:graphic>
          <a:graphicData uri="http://schemas.openxmlformats.org/drawingml/2006/chart">
            <c:chart xmlns:c="http://schemas.openxmlformats.org/drawingml/2006/chart" xmlns:r="http://schemas.openxmlformats.org/officeDocument/2006/relationships" r:id="rId2"/>
          </a:graphicData>
        </a:graphic>
      </p:graphicFrame>
      <p:grpSp>
        <p:nvGrpSpPr>
          <p:cNvPr id="2" name="Group 1">
            <a:extLst>
              <a:ext uri="{FF2B5EF4-FFF2-40B4-BE49-F238E27FC236}">
                <a16:creationId xmlns:a16="http://schemas.microsoft.com/office/drawing/2014/main" id="{33FC4F4B-87D4-7694-1900-9CD960F97DAE}"/>
              </a:ext>
            </a:extLst>
          </p:cNvPr>
          <p:cNvGrpSpPr/>
          <p:nvPr/>
        </p:nvGrpSpPr>
        <p:grpSpPr>
          <a:xfrm>
            <a:off x="84580" y="5878899"/>
            <a:ext cx="1866684" cy="891822"/>
            <a:chOff x="8888363" y="1857505"/>
            <a:chExt cx="1866684" cy="891822"/>
          </a:xfrm>
        </p:grpSpPr>
        <p:pic>
          <p:nvPicPr>
            <p:cNvPr id="4" name="Picture 3">
              <a:extLst>
                <a:ext uri="{FF2B5EF4-FFF2-40B4-BE49-F238E27FC236}">
                  <a16:creationId xmlns:a16="http://schemas.microsoft.com/office/drawing/2014/main" id="{F6936FA1-9859-31E1-D87F-A34C45A878AB}"/>
                </a:ext>
              </a:extLst>
            </p:cNvPr>
            <p:cNvPicPr>
              <a:picLocks noChangeAspect="1"/>
            </p:cNvPicPr>
            <p:nvPr/>
          </p:nvPicPr>
          <p:blipFill>
            <a:blip r:embed="rId3"/>
            <a:stretch>
              <a:fillRect/>
            </a:stretch>
          </p:blipFill>
          <p:spPr>
            <a:xfrm>
              <a:off x="9863225" y="1857505"/>
              <a:ext cx="891822" cy="891822"/>
            </a:xfrm>
            <a:prstGeom prst="flowChartConnector">
              <a:avLst/>
            </a:prstGeom>
          </p:spPr>
        </p:pic>
        <p:pic>
          <p:nvPicPr>
            <p:cNvPr id="5" name="Picture 4">
              <a:extLst>
                <a:ext uri="{FF2B5EF4-FFF2-40B4-BE49-F238E27FC236}">
                  <a16:creationId xmlns:a16="http://schemas.microsoft.com/office/drawing/2014/main" id="{52456E18-4C12-5DC5-0C25-7B13016A9B14}"/>
                </a:ext>
              </a:extLst>
            </p:cNvPr>
            <p:cNvPicPr>
              <a:picLocks noChangeAspect="1"/>
            </p:cNvPicPr>
            <p:nvPr/>
          </p:nvPicPr>
          <p:blipFill>
            <a:blip r:embed="rId4"/>
            <a:stretch>
              <a:fillRect/>
            </a:stretch>
          </p:blipFill>
          <p:spPr>
            <a:xfrm>
              <a:off x="8888363" y="1857505"/>
              <a:ext cx="891822" cy="891822"/>
            </a:xfrm>
            <a:prstGeom prst="rect">
              <a:avLst/>
            </a:prstGeom>
          </p:spPr>
        </p:pic>
      </p:grpSp>
    </p:spTree>
    <p:extLst>
      <p:ext uri="{BB962C8B-B14F-4D97-AF65-F5344CB8AC3E}">
        <p14:creationId xmlns:p14="http://schemas.microsoft.com/office/powerpoint/2010/main" val="372976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0BB3CF-FCCB-10E9-E76F-715EC0B46F8E}"/>
              </a:ext>
            </a:extLst>
          </p:cNvPr>
          <p:cNvSpPr>
            <a:spLocks noGrp="1"/>
          </p:cNvSpPr>
          <p:nvPr>
            <p:ph idx="1"/>
          </p:nvPr>
        </p:nvSpPr>
        <p:spPr>
          <a:xfrm>
            <a:off x="301203" y="1134069"/>
            <a:ext cx="11533745" cy="4332276"/>
          </a:xfrm>
        </p:spPr>
        <p:txBody>
          <a:bodyPr>
            <a:normAutofit/>
          </a:bodyPr>
          <a:lstStyle/>
          <a:p>
            <a:pPr algn="just">
              <a:buClr>
                <a:schemeClr val="tx1"/>
              </a:buClr>
            </a:pPr>
            <a:r>
              <a:rPr lang="en-ID" sz="1700">
                <a:latin typeface="Times New Roman" panose="02020603050405020304" pitchFamily="18" charset="0"/>
                <a:ea typeface="Calibri" panose="020F0502020204030204" pitchFamily="34" charset="0"/>
              </a:rPr>
              <a:t>(</a:t>
            </a:r>
            <a:r>
              <a:rPr lang="en-ID" sz="1700" i="1">
                <a:latin typeface="Times New Roman" panose="02020603050405020304" pitchFamily="18" charset="0"/>
                <a:ea typeface="Calibri" panose="020F0502020204030204" pitchFamily="34" charset="0"/>
              </a:rPr>
              <a:t>BSF</a:t>
            </a:r>
            <a:r>
              <a:rPr lang="en-ID" sz="1700">
                <a:latin typeface="Times New Roman" panose="02020603050405020304" pitchFamily="18" charset="0"/>
                <a:ea typeface="Calibri" panose="020F0502020204030204" pitchFamily="34" charset="0"/>
              </a:rPr>
              <a:t>) </a:t>
            </a:r>
            <a:r>
              <a:rPr lang="en-ID" sz="1700" i="1">
                <a:latin typeface="Times New Roman" panose="02020603050405020304" pitchFamily="18" charset="0"/>
                <a:ea typeface="Calibri" panose="020F0502020204030204" pitchFamily="34" charset="0"/>
              </a:rPr>
              <a:t>Black Soldier Fly </a:t>
            </a:r>
            <a:r>
              <a:rPr lang="en-ID" sz="1700">
                <a:latin typeface="Times New Roman" panose="02020603050405020304" pitchFamily="18" charset="0"/>
                <a:ea typeface="Calibri" panose="020F0502020204030204" pitchFamily="34" charset="0"/>
              </a:rPr>
              <a:t>(dalam </a:t>
            </a:r>
            <a:r>
              <a:rPr lang="en-ID" sz="1700" err="1">
                <a:latin typeface="Times New Roman" panose="02020603050405020304" pitchFamily="18" charset="0"/>
                <a:ea typeface="Calibri" panose="020F0502020204030204" pitchFamily="34" charset="0"/>
              </a:rPr>
              <a:t>bahasa</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latin</a:t>
            </a:r>
            <a:r>
              <a:rPr lang="en-ID" sz="1700">
                <a:latin typeface="Times New Roman" panose="02020603050405020304" pitchFamily="18" charset="0"/>
                <a:ea typeface="Calibri" panose="020F0502020204030204" pitchFamily="34" charset="0"/>
              </a:rPr>
              <a:t>: </a:t>
            </a:r>
            <a:r>
              <a:rPr lang="en-ID" sz="1700" i="1" err="1">
                <a:latin typeface="Times New Roman" panose="02020603050405020304" pitchFamily="18" charset="0"/>
                <a:ea typeface="Calibri" panose="020F0502020204030204" pitchFamily="34" charset="0"/>
              </a:rPr>
              <a:t>Hermetia</a:t>
            </a:r>
            <a:r>
              <a:rPr lang="en-ID" sz="1700" i="1">
                <a:latin typeface="Times New Roman" panose="02020603050405020304" pitchFamily="18" charset="0"/>
                <a:ea typeface="Calibri" panose="020F0502020204030204" pitchFamily="34" charset="0"/>
              </a:rPr>
              <a:t> </a:t>
            </a:r>
            <a:r>
              <a:rPr lang="en-ID" sz="1700" i="1" err="1">
                <a:latin typeface="Times New Roman" panose="02020603050405020304" pitchFamily="18" charset="0"/>
                <a:ea typeface="Calibri" panose="020F0502020204030204" pitchFamily="34" charset="0"/>
              </a:rPr>
              <a:t>illucens</a:t>
            </a:r>
            <a:r>
              <a:rPr lang="en-ID" sz="1700" i="1">
                <a:latin typeface="Times New Roman" panose="02020603050405020304" pitchFamily="18" charset="0"/>
                <a:ea typeface="Calibri" panose="020F0502020204030204" pitchFamily="34" charset="0"/>
              </a:rPr>
              <a:t> L</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atau</a:t>
            </a:r>
            <a:r>
              <a:rPr lang="en-ID" sz="1700">
                <a:latin typeface="Times New Roman" panose="02020603050405020304" pitchFamily="18" charset="0"/>
                <a:ea typeface="Calibri" panose="020F0502020204030204" pitchFamily="34" charset="0"/>
              </a:rPr>
              <a:t> yang </a:t>
            </a:r>
            <a:r>
              <a:rPr lang="en-ID" sz="1700" err="1">
                <a:latin typeface="Times New Roman" panose="02020603050405020304" pitchFamily="18" charset="0"/>
                <a:ea typeface="Calibri" panose="020F0502020204030204" pitchFamily="34" charset="0"/>
              </a:rPr>
              <a:t>sering</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disebut</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dengan</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Lalat</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Tentara</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Hitam</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Lalat</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ini</a:t>
            </a:r>
            <a:r>
              <a:rPr lang="en-ID" sz="1700">
                <a:latin typeface="Times New Roman" panose="02020603050405020304" pitchFamily="18" charset="0"/>
                <a:ea typeface="Calibri" panose="020F0502020204030204" pitchFamily="34" charset="0"/>
              </a:rPr>
              <a:t> mampu </a:t>
            </a:r>
            <a:r>
              <a:rPr lang="en-ID" sz="1700" err="1">
                <a:latin typeface="Times New Roman" panose="02020603050405020304" pitchFamily="18" charset="0"/>
                <a:ea typeface="Calibri" panose="020F0502020204030204" pitchFamily="34" charset="0"/>
              </a:rPr>
              <a:t>mengurai</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limbah</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sisa</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makanan</a:t>
            </a:r>
            <a:r>
              <a:rPr lang="en-ID" sz="1700">
                <a:latin typeface="Times New Roman" panose="02020603050405020304" pitchFamily="18" charset="0"/>
                <a:ea typeface="Calibri" panose="020F0502020204030204" pitchFamily="34" charset="0"/>
              </a:rPr>
              <a:t> dalam </a:t>
            </a:r>
            <a:r>
              <a:rPr lang="en-ID" sz="1700" err="1">
                <a:latin typeface="Times New Roman" panose="02020603050405020304" pitchFamily="18" charset="0"/>
                <a:ea typeface="Calibri" panose="020F0502020204030204" pitchFamily="34" charset="0"/>
              </a:rPr>
              <a:t>waktu</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beberapa</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hari</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saja</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tergantung</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dengan</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berapa</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besar</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kandang</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tempat</a:t>
            </a:r>
            <a:r>
              <a:rPr lang="en-ID" sz="1700">
                <a:latin typeface="Times New Roman" panose="02020603050405020304" pitchFamily="18" charset="0"/>
                <a:ea typeface="Calibri" panose="020F0502020204030204" pitchFamily="34" charset="0"/>
              </a:rPr>
              <a:t> </a:t>
            </a:r>
            <a:r>
              <a:rPr lang="en-ID" sz="1700" err="1">
                <a:latin typeface="Times New Roman" panose="02020603050405020304" pitchFamily="18" charset="0"/>
                <a:ea typeface="Calibri" panose="020F0502020204030204" pitchFamily="34" charset="0"/>
              </a:rPr>
              <a:t>lalat</a:t>
            </a:r>
            <a:r>
              <a:rPr lang="en-ID" sz="1700">
                <a:latin typeface="Times New Roman" panose="02020603050405020304" pitchFamily="18" charset="0"/>
                <a:ea typeface="Calibri" panose="020F0502020204030204" pitchFamily="34" charset="0"/>
              </a:rPr>
              <a:t> tersebut </a:t>
            </a:r>
            <a:r>
              <a:rPr lang="en-ID" sz="1700" err="1">
                <a:latin typeface="Times New Roman" panose="02020603050405020304" pitchFamily="18" charset="0"/>
                <a:ea typeface="Calibri" panose="020F0502020204030204" pitchFamily="34" charset="0"/>
              </a:rPr>
              <a:t>ditempatkan</a:t>
            </a:r>
            <a:r>
              <a:rPr lang="en-ID" sz="1700">
                <a:latin typeface="Times New Roman" panose="02020603050405020304" pitchFamily="18" charset="0"/>
                <a:ea typeface="Calibri" panose="020F0502020204030204" pitchFamily="34" charset="0"/>
              </a:rPr>
              <a:t>.</a:t>
            </a:r>
          </a:p>
          <a:p>
            <a:pPr algn="just">
              <a:lnSpc>
                <a:spcPct val="150000"/>
              </a:lnSpc>
              <a:spcAft>
                <a:spcPts val="800"/>
              </a:spcAft>
              <a:buClr>
                <a:schemeClr val="tx1"/>
              </a:buClr>
            </a:pPr>
            <a:r>
              <a:rPr lang="en-ID" sz="1800">
                <a:latin typeface="Times New Roman" panose="02020603050405020304" pitchFamily="18" charset="0"/>
                <a:ea typeface="Calibri" panose="020F0502020204030204" pitchFamily="34" charset="0"/>
                <a:cs typeface="Times New Roman" panose="02020603050405020304" pitchFamily="18" charset="0"/>
              </a:rPr>
              <a:t>Pada </a:t>
            </a:r>
            <a:r>
              <a:rPr lang="en-ID" sz="1800" err="1">
                <a:latin typeface="Times New Roman" panose="02020603050405020304" pitchFamily="18" charset="0"/>
                <a:ea typeface="Calibri" panose="020F0502020204030204" pitchFamily="34" charset="0"/>
                <a:cs typeface="Times New Roman" panose="02020603050405020304" pitchFamily="18" charset="0"/>
              </a:rPr>
              <a:t>saat</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fase</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reproduksi</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didapatkan</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bukti</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bahwa</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terdapat</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lalat</a:t>
            </a:r>
            <a:r>
              <a:rPr lang="en-ID" sz="1800">
                <a:latin typeface="Times New Roman" panose="02020603050405020304" pitchFamily="18" charset="0"/>
                <a:ea typeface="Calibri" panose="020F0502020204030204" pitchFamily="34" charset="0"/>
                <a:cs typeface="Times New Roman" panose="02020603050405020304" pitchFamily="18" charset="0"/>
              </a:rPr>
              <a:t> yang </a:t>
            </a:r>
            <a:r>
              <a:rPr lang="en-ID" sz="1800" err="1">
                <a:latin typeface="Times New Roman" panose="02020603050405020304" pitchFamily="18" charset="0"/>
                <a:ea typeface="Calibri" panose="020F0502020204030204" pitchFamily="34" charset="0"/>
                <a:cs typeface="Times New Roman" panose="02020603050405020304" pitchFamily="18" charset="0"/>
              </a:rPr>
              <a:t>sudah</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mati</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lebih</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awal</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sebelum</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melakukan</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kegiatan</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reproduksi</a:t>
            </a:r>
            <a:r>
              <a:rPr lang="en-ID" sz="1800">
                <a:latin typeface="Times New Roman" panose="02020603050405020304" pitchFamily="18" charset="0"/>
                <a:ea typeface="Calibri" panose="020F0502020204030204" pitchFamily="34" charset="0"/>
                <a:cs typeface="Times New Roman" panose="02020603050405020304" pitchFamily="18" charset="0"/>
              </a:rPr>
              <a:t>. Hal </a:t>
            </a:r>
            <a:r>
              <a:rPr lang="en-ID" sz="1800" err="1">
                <a:latin typeface="Times New Roman" panose="02020603050405020304" pitchFamily="18" charset="0"/>
                <a:ea typeface="Calibri" panose="020F0502020204030204" pitchFamily="34" charset="0"/>
                <a:cs typeface="Times New Roman" panose="02020603050405020304" pitchFamily="18" charset="0"/>
              </a:rPr>
              <a:t>ini</a:t>
            </a:r>
            <a:r>
              <a:rPr lang="en-ID" sz="1800">
                <a:latin typeface="Times New Roman" panose="02020603050405020304" pitchFamily="18" charset="0"/>
                <a:ea typeface="Calibri" panose="020F0502020204030204" pitchFamily="34" charset="0"/>
                <a:cs typeface="Times New Roman" panose="02020603050405020304" pitchFamily="18" charset="0"/>
              </a:rPr>
              <a:t> secara </a:t>
            </a:r>
            <a:r>
              <a:rPr lang="en-ID" sz="1800" err="1">
                <a:latin typeface="Times New Roman" panose="02020603050405020304" pitchFamily="18" charset="0"/>
                <a:ea typeface="Calibri" panose="020F0502020204030204" pitchFamily="34" charset="0"/>
                <a:cs typeface="Times New Roman" panose="02020603050405020304" pitchFamily="18" charset="0"/>
              </a:rPr>
              <a:t>umum</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disebabkan</a:t>
            </a:r>
            <a:r>
              <a:rPr lang="en-ID" sz="1800">
                <a:latin typeface="Times New Roman" panose="02020603050405020304" pitchFamily="18" charset="0"/>
                <a:ea typeface="Calibri" panose="020F0502020204030204" pitchFamily="34" charset="0"/>
                <a:cs typeface="Times New Roman" panose="02020603050405020304" pitchFamily="18" charset="0"/>
              </a:rPr>
              <a:t> oleh 2 </a:t>
            </a:r>
            <a:r>
              <a:rPr lang="en-ID" sz="1800" err="1">
                <a:latin typeface="Times New Roman" panose="02020603050405020304" pitchFamily="18" charset="0"/>
                <a:ea typeface="Calibri" panose="020F0502020204030204" pitchFamily="34" charset="0"/>
                <a:cs typeface="Times New Roman" panose="02020603050405020304" pitchFamily="18" charset="0"/>
              </a:rPr>
              <a:t>faktor</a:t>
            </a:r>
            <a:r>
              <a:rPr lang="en-ID" sz="1800">
                <a:latin typeface="Times New Roman" panose="02020603050405020304" pitchFamily="18" charset="0"/>
                <a:ea typeface="Calibri" panose="020F0502020204030204" pitchFamily="34" charset="0"/>
                <a:cs typeface="Times New Roman" panose="02020603050405020304" pitchFamily="18" charset="0"/>
              </a:rPr>
              <a:t> penting </a:t>
            </a:r>
            <a:r>
              <a:rPr lang="en-ID" sz="1800" err="1">
                <a:latin typeface="Times New Roman" panose="02020603050405020304" pitchFamily="18" charset="0"/>
                <a:ea typeface="Calibri" panose="020F0502020204030204" pitchFamily="34" charset="0"/>
                <a:cs typeface="Times New Roman" panose="02020603050405020304" pitchFamily="18" charset="0"/>
              </a:rPr>
              <a:t>yaitu</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lalat</a:t>
            </a:r>
            <a:r>
              <a:rPr lang="en-ID" sz="1800">
                <a:latin typeface="Times New Roman" panose="02020603050405020304" pitchFamily="18" charset="0"/>
                <a:ea typeface="Calibri" panose="020F0502020204030204" pitchFamily="34" charset="0"/>
                <a:cs typeface="Times New Roman" panose="02020603050405020304" pitchFamily="18" charset="0"/>
              </a:rPr>
              <a:t> yang </a:t>
            </a:r>
            <a:r>
              <a:rPr lang="en-ID" sz="1800" err="1">
                <a:latin typeface="Times New Roman" panose="02020603050405020304" pitchFamily="18" charset="0"/>
                <a:ea typeface="Calibri" panose="020F0502020204030204" pitchFamily="34" charset="0"/>
                <a:cs typeface="Times New Roman" panose="02020603050405020304" pitchFamily="18" charset="0"/>
              </a:rPr>
              <a:t>tidak</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mendapatkan</a:t>
            </a:r>
            <a:r>
              <a:rPr lang="en-ID" sz="1800">
                <a:latin typeface="Times New Roman" panose="02020603050405020304" pitchFamily="18" charset="0"/>
                <a:ea typeface="Calibri" panose="020F0502020204030204" pitchFamily="34" charset="0"/>
                <a:cs typeface="Times New Roman" panose="02020603050405020304" pitchFamily="18" charset="0"/>
              </a:rPr>
              <a:t> minum secara </a:t>
            </a:r>
            <a:r>
              <a:rPr lang="en-ID" sz="1800" err="1">
                <a:latin typeface="Times New Roman" panose="02020603050405020304" pitchFamily="18" charset="0"/>
                <a:ea typeface="Calibri" panose="020F0502020204030204" pitchFamily="34" charset="0"/>
                <a:cs typeface="Times New Roman" panose="02020603050405020304" pitchFamily="18" charset="0"/>
              </a:rPr>
              <a:t>rutin</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dikarenakan</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mereka</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sudah</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berhenti</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makan</a:t>
            </a:r>
            <a:r>
              <a:rPr lang="en-ID" sz="1800">
                <a:latin typeface="Times New Roman" panose="02020603050405020304" pitchFamily="18" charset="0"/>
                <a:ea typeface="Calibri" panose="020F0502020204030204" pitchFamily="34" charset="0"/>
                <a:cs typeface="Times New Roman" panose="02020603050405020304" pitchFamily="18" charset="0"/>
              </a:rPr>
              <a:t> di </a:t>
            </a:r>
            <a:r>
              <a:rPr lang="en-ID" sz="1800" err="1">
                <a:latin typeface="Times New Roman" panose="02020603050405020304" pitchFamily="18" charset="0"/>
                <a:ea typeface="Calibri" panose="020F0502020204030204" pitchFamily="34" charset="0"/>
                <a:cs typeface="Times New Roman" panose="02020603050405020304" pitchFamily="18" charset="0"/>
              </a:rPr>
              <a:t>fase</a:t>
            </a:r>
            <a:r>
              <a:rPr lang="en-ID" sz="1800">
                <a:latin typeface="Times New Roman" panose="02020603050405020304" pitchFamily="18" charset="0"/>
                <a:ea typeface="Calibri" panose="020F0502020204030204" pitchFamily="34" charset="0"/>
                <a:cs typeface="Times New Roman" panose="02020603050405020304" pitchFamily="18" charset="0"/>
              </a:rPr>
              <a:t> prepupa dan </a:t>
            </a:r>
            <a:r>
              <a:rPr lang="en-ID" sz="1800" err="1">
                <a:latin typeface="Times New Roman" panose="02020603050405020304" pitchFamily="18" charset="0"/>
                <a:ea typeface="Calibri" panose="020F0502020204030204" pitchFamily="34" charset="0"/>
                <a:cs typeface="Times New Roman" panose="02020603050405020304" pitchFamily="18" charset="0"/>
              </a:rPr>
              <a:t>faktor</a:t>
            </a:r>
            <a:r>
              <a:rPr lang="en-ID" sz="1800">
                <a:latin typeface="Times New Roman" panose="02020603050405020304" pitchFamily="18" charset="0"/>
                <a:ea typeface="Calibri" panose="020F0502020204030204" pitchFamily="34" charset="0"/>
                <a:cs typeface="Times New Roman" panose="02020603050405020304" pitchFamily="18" charset="0"/>
              </a:rPr>
              <a:t> intensitas </a:t>
            </a:r>
            <a:r>
              <a:rPr lang="en-ID" sz="1800" err="1">
                <a:latin typeface="Times New Roman" panose="02020603050405020304" pitchFamily="18" charset="0"/>
                <a:ea typeface="Calibri" panose="020F0502020204030204" pitchFamily="34" charset="0"/>
                <a:cs typeface="Times New Roman" panose="02020603050405020304" pitchFamily="18" charset="0"/>
              </a:rPr>
              <a:t>sinar</a:t>
            </a:r>
            <a:r>
              <a:rPr lang="en-ID" sz="1800">
                <a:latin typeface="Times New Roman" panose="02020603050405020304" pitchFamily="18" charset="0"/>
                <a:ea typeface="Calibri" panose="020F0502020204030204" pitchFamily="34" charset="0"/>
                <a:cs typeface="Times New Roman" panose="02020603050405020304" pitchFamily="18" charset="0"/>
              </a:rPr>
              <a:t> cahaya </a:t>
            </a:r>
            <a:r>
              <a:rPr lang="en-ID" sz="1800" err="1">
                <a:latin typeface="Times New Roman" panose="02020603050405020304" pitchFamily="18" charset="0"/>
                <a:ea typeface="Calibri" panose="020F0502020204030204" pitchFamily="34" charset="0"/>
                <a:cs typeface="Times New Roman" panose="02020603050405020304" pitchFamily="18" charset="0"/>
              </a:rPr>
              <a:t>matahari</a:t>
            </a:r>
            <a:r>
              <a:rPr lang="en-ID" sz="1800">
                <a:latin typeface="Times New Roman" panose="02020603050405020304" pitchFamily="18" charset="0"/>
                <a:ea typeface="Calibri" panose="020F0502020204030204" pitchFamily="34" charset="0"/>
                <a:cs typeface="Times New Roman" panose="02020603050405020304" pitchFamily="18" charset="0"/>
              </a:rPr>
              <a:t> yang </a:t>
            </a:r>
            <a:r>
              <a:rPr lang="en-ID" sz="1800" err="1">
                <a:latin typeface="Times New Roman" panose="02020603050405020304" pitchFamily="18" charset="0"/>
                <a:ea typeface="Calibri" panose="020F0502020204030204" pitchFamily="34" charset="0"/>
                <a:cs typeface="Times New Roman" panose="02020603050405020304" pitchFamily="18" charset="0"/>
              </a:rPr>
              <a:t>kurang</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menstimulasi</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lalat</a:t>
            </a:r>
            <a:r>
              <a:rPr lang="en-ID" sz="1800">
                <a:latin typeface="Times New Roman" panose="02020603050405020304" pitchFamily="18" charset="0"/>
                <a:ea typeface="Calibri" panose="020F0502020204030204" pitchFamily="34" charset="0"/>
                <a:cs typeface="Times New Roman" panose="02020603050405020304" pitchFamily="18" charset="0"/>
              </a:rPr>
              <a:t> dalam </a:t>
            </a:r>
            <a:r>
              <a:rPr lang="en-ID" sz="1800" err="1">
                <a:latin typeface="Times New Roman" panose="02020603050405020304" pitchFamily="18" charset="0"/>
                <a:ea typeface="Calibri" panose="020F0502020204030204" pitchFamily="34" charset="0"/>
                <a:cs typeface="Times New Roman" panose="02020603050405020304" pitchFamily="18" charset="0"/>
              </a:rPr>
              <a:t>melakukan</a:t>
            </a:r>
            <a:r>
              <a:rPr lang="en-ID" sz="1800">
                <a:latin typeface="Times New Roman" panose="02020603050405020304" pitchFamily="18" charset="0"/>
                <a:ea typeface="Calibri" panose="020F0502020204030204" pitchFamily="34" charset="0"/>
                <a:cs typeface="Times New Roman" panose="02020603050405020304" pitchFamily="18" charset="0"/>
              </a:rPr>
              <a:t> proses </a:t>
            </a:r>
            <a:r>
              <a:rPr lang="en-ID" sz="1800" err="1">
                <a:latin typeface="Times New Roman" panose="02020603050405020304" pitchFamily="18" charset="0"/>
                <a:ea typeface="Calibri" panose="020F0502020204030204" pitchFamily="34" charset="0"/>
                <a:cs typeface="Times New Roman" panose="02020603050405020304" pitchFamily="18" charset="0"/>
              </a:rPr>
              <a:t>reproduksi</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Dijelaskan</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bahwa</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panjang</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gelombang</a:t>
            </a:r>
            <a:r>
              <a:rPr lang="en-ID" sz="1800">
                <a:latin typeface="Times New Roman" panose="02020603050405020304" pitchFamily="18" charset="0"/>
                <a:ea typeface="Calibri" panose="020F0502020204030204" pitchFamily="34" charset="0"/>
                <a:cs typeface="Times New Roman" panose="02020603050405020304" pitchFamily="18" charset="0"/>
              </a:rPr>
              <a:t> 450-700 nm </a:t>
            </a:r>
            <a:r>
              <a:rPr lang="en-ID" sz="1800" err="1">
                <a:latin typeface="Times New Roman" panose="02020603050405020304" pitchFamily="18" charset="0"/>
                <a:ea typeface="Calibri" panose="020F0502020204030204" pitchFamily="34" charset="0"/>
                <a:cs typeface="Times New Roman" panose="02020603050405020304" pitchFamily="18" charset="0"/>
              </a:rPr>
              <a:t>berpengaruh</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terhadap</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tingkah</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laku</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kawin</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lalat</a:t>
            </a:r>
            <a:r>
              <a:rPr lang="en-ID" sz="1800">
                <a:latin typeface="Times New Roman" panose="02020603050405020304" pitchFamily="18" charset="0"/>
                <a:ea typeface="Calibri" panose="020F0502020204030204" pitchFamily="34" charset="0"/>
                <a:cs typeface="Times New Roman" panose="02020603050405020304" pitchFamily="18" charset="0"/>
              </a:rPr>
              <a:t> BSF, </a:t>
            </a:r>
            <a:r>
              <a:rPr lang="en-ID" sz="1800" err="1">
                <a:latin typeface="Times New Roman" panose="02020603050405020304" pitchFamily="18" charset="0"/>
                <a:ea typeface="Calibri" panose="020F0502020204030204" pitchFamily="34" charset="0"/>
                <a:cs typeface="Times New Roman" panose="02020603050405020304" pitchFamily="18" charset="0"/>
              </a:rPr>
              <a:t>sedangkan</a:t>
            </a:r>
            <a:r>
              <a:rPr lang="en-ID" sz="1800">
                <a:latin typeface="Times New Roman" panose="02020603050405020304" pitchFamily="18" charset="0"/>
                <a:ea typeface="Calibri" panose="020F0502020204030204" pitchFamily="34" charset="0"/>
                <a:cs typeface="Times New Roman" panose="02020603050405020304" pitchFamily="18" charset="0"/>
              </a:rPr>
              <a:t> pada </a:t>
            </a:r>
            <a:r>
              <a:rPr lang="en-ID" sz="1800" err="1">
                <a:latin typeface="Times New Roman" panose="02020603050405020304" pitchFamily="18" charset="0"/>
                <a:ea typeface="Calibri" panose="020F0502020204030204" pitchFamily="34" charset="0"/>
                <a:cs typeface="Times New Roman" panose="02020603050405020304" pitchFamily="18" charset="0"/>
              </a:rPr>
              <a:t>panjang</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gelombang</a:t>
            </a:r>
            <a:r>
              <a:rPr lang="en-ID" sz="1800">
                <a:latin typeface="Times New Roman" panose="02020603050405020304" pitchFamily="18" charset="0"/>
                <a:ea typeface="Calibri" panose="020F0502020204030204" pitchFamily="34" charset="0"/>
                <a:cs typeface="Times New Roman" panose="02020603050405020304" pitchFamily="18" charset="0"/>
              </a:rPr>
              <a:t> 350-450 nm </a:t>
            </a:r>
            <a:r>
              <a:rPr lang="en-ID" sz="1800" err="1">
                <a:latin typeface="Times New Roman" panose="02020603050405020304" pitchFamily="18" charset="0"/>
                <a:ea typeface="Calibri" panose="020F0502020204030204" pitchFamily="34" charset="0"/>
                <a:cs typeface="Times New Roman" panose="02020603050405020304" pitchFamily="18" charset="0"/>
              </a:rPr>
              <a:t>tidak</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menstimulasi</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terjadinya</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aktivitas</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kawin</a:t>
            </a:r>
            <a:r>
              <a:rPr lang="en-ID" sz="1800">
                <a:latin typeface="Times New Roman" panose="02020603050405020304" pitchFamily="18" charset="0"/>
                <a:ea typeface="Calibri" panose="020F0502020204030204" pitchFamily="34" charset="0"/>
                <a:cs typeface="Times New Roman" panose="02020603050405020304" pitchFamily="18" charset="0"/>
              </a:rPr>
              <a:t> BSF. Panjang </a:t>
            </a:r>
            <a:r>
              <a:rPr lang="en-ID" sz="1800" err="1">
                <a:latin typeface="Times New Roman" panose="02020603050405020304" pitchFamily="18" charset="0"/>
                <a:ea typeface="Calibri" panose="020F0502020204030204" pitchFamily="34" charset="0"/>
                <a:cs typeface="Times New Roman" panose="02020603050405020304" pitchFamily="18" charset="0"/>
              </a:rPr>
              <a:t>gelombang</a:t>
            </a:r>
            <a:r>
              <a:rPr lang="en-ID" sz="1800">
                <a:latin typeface="Times New Roman" panose="02020603050405020304" pitchFamily="18" charset="0"/>
                <a:ea typeface="Calibri" panose="020F0502020204030204" pitchFamily="34" charset="0"/>
                <a:cs typeface="Times New Roman" panose="02020603050405020304" pitchFamily="18" charset="0"/>
              </a:rPr>
              <a:t> cahaya yang </a:t>
            </a:r>
            <a:r>
              <a:rPr lang="en-ID" sz="1800" err="1">
                <a:latin typeface="Times New Roman" panose="02020603050405020304" pitchFamily="18" charset="0"/>
                <a:ea typeface="Calibri" panose="020F0502020204030204" pitchFamily="34" charset="0"/>
                <a:cs typeface="Times New Roman" panose="02020603050405020304" pitchFamily="18" charset="0"/>
              </a:rPr>
              <a:t>masih</a:t>
            </a:r>
            <a:r>
              <a:rPr lang="en-ID" sz="1800">
                <a:latin typeface="Times New Roman" panose="02020603050405020304" pitchFamily="18" charset="0"/>
                <a:ea typeface="Calibri" panose="020F0502020204030204" pitchFamily="34" charset="0"/>
                <a:cs typeface="Times New Roman" panose="02020603050405020304" pitchFamily="18" charset="0"/>
              </a:rPr>
              <a:t> dapat </a:t>
            </a:r>
            <a:r>
              <a:rPr lang="en-ID" sz="1800" err="1">
                <a:latin typeface="Times New Roman" panose="02020603050405020304" pitchFamily="18" charset="0"/>
                <a:ea typeface="Calibri" panose="020F0502020204030204" pitchFamily="34" charset="0"/>
                <a:cs typeface="Times New Roman" panose="02020603050405020304" pitchFamily="18" charset="0"/>
              </a:rPr>
              <a:t>dilihat</a:t>
            </a:r>
            <a:r>
              <a:rPr lang="en-ID" sz="1800">
                <a:latin typeface="Times New Roman" panose="02020603050405020304" pitchFamily="18" charset="0"/>
                <a:ea typeface="Calibri" panose="020F0502020204030204" pitchFamily="34" charset="0"/>
                <a:cs typeface="Times New Roman" panose="02020603050405020304" pitchFamily="18" charset="0"/>
              </a:rPr>
              <a:t> oleh </a:t>
            </a:r>
            <a:r>
              <a:rPr lang="en-ID" sz="1800" err="1">
                <a:latin typeface="Times New Roman" panose="02020603050405020304" pitchFamily="18" charset="0"/>
                <a:ea typeface="Calibri" panose="020F0502020204030204" pitchFamily="34" charset="0"/>
                <a:cs typeface="Times New Roman" panose="02020603050405020304" pitchFamily="18" charset="0"/>
              </a:rPr>
              <a:t>inseksta</a:t>
            </a:r>
            <a:r>
              <a:rPr lang="en-ID" sz="1800">
                <a:latin typeface="Times New Roman" panose="02020603050405020304" pitchFamily="18" charset="0"/>
                <a:ea typeface="Calibri" panose="020F0502020204030204" pitchFamily="34" charset="0"/>
                <a:cs typeface="Times New Roman" panose="02020603050405020304" pitchFamily="18" charset="0"/>
              </a:rPr>
              <a:t> </a:t>
            </a:r>
            <a:r>
              <a:rPr lang="en-ID" sz="1800" err="1">
                <a:latin typeface="Times New Roman" panose="02020603050405020304" pitchFamily="18" charset="0"/>
                <a:ea typeface="Calibri" panose="020F0502020204030204" pitchFamily="34" charset="0"/>
                <a:cs typeface="Times New Roman" panose="02020603050405020304" pitchFamily="18" charset="0"/>
              </a:rPr>
              <a:t>sekitar</a:t>
            </a:r>
            <a:r>
              <a:rPr lang="en-ID" sz="1800">
                <a:latin typeface="Times New Roman" panose="02020603050405020304" pitchFamily="18" charset="0"/>
                <a:ea typeface="Calibri" panose="020F0502020204030204" pitchFamily="34" charset="0"/>
                <a:cs typeface="Times New Roman" panose="02020603050405020304" pitchFamily="18" charset="0"/>
              </a:rPr>
              <a:t> 700 nm (Briscoe &amp; </a:t>
            </a:r>
            <a:r>
              <a:rPr lang="en-ID" sz="1800" err="1">
                <a:latin typeface="Times New Roman" panose="02020603050405020304" pitchFamily="18" charset="0"/>
                <a:ea typeface="Calibri" panose="020F0502020204030204" pitchFamily="34" charset="0"/>
                <a:cs typeface="Times New Roman" panose="02020603050405020304" pitchFamily="18" charset="0"/>
              </a:rPr>
              <a:t>Chittka</a:t>
            </a:r>
            <a:r>
              <a:rPr lang="en-ID" sz="1800">
                <a:latin typeface="Times New Roman" panose="02020603050405020304" pitchFamily="18" charset="0"/>
                <a:ea typeface="Calibri" panose="020F0502020204030204" pitchFamily="34" charset="0"/>
                <a:cs typeface="Times New Roman" panose="02020603050405020304" pitchFamily="18" charset="0"/>
              </a:rPr>
              <a:t> 2001).</a:t>
            </a:r>
            <a:endParaRPr lang="en-ID" sz="1600">
              <a:latin typeface="Calibri" panose="020F0502020204030204" pitchFamily="34" charset="0"/>
              <a:ea typeface="Calibri" panose="020F0502020204030204" pitchFamily="34" charset="0"/>
              <a:cs typeface="Times New Roman" panose="02020603050405020304" pitchFamily="18" charset="0"/>
            </a:endParaRPr>
          </a:p>
          <a:p>
            <a:pPr algn="just">
              <a:buClr>
                <a:schemeClr val="tx1"/>
              </a:buClr>
            </a:pPr>
            <a:endParaRPr lang="en-ID" sz="17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65471"/>
            <a:ext cx="3726331" cy="678425"/>
          </a:xfrm>
        </p:spPr>
        <p:txBody>
          <a:bodyPr/>
          <a:lstStyle/>
          <a:p>
            <a:r>
              <a:rPr lang="en-US">
                <a:solidFill>
                  <a:schemeClr val="tx1"/>
                </a:solidFill>
              </a:rPr>
              <a:t>LATAR BELAKANG</a:t>
            </a:r>
            <a:endParaRPr lang="en-ID">
              <a:solidFill>
                <a:schemeClr val="tx1"/>
              </a:solidFill>
            </a:endParaRPr>
          </a:p>
        </p:txBody>
      </p:sp>
      <p:grpSp>
        <p:nvGrpSpPr>
          <p:cNvPr id="7" name="Group 6">
            <a:extLst>
              <a:ext uri="{FF2B5EF4-FFF2-40B4-BE49-F238E27FC236}">
                <a16:creationId xmlns:a16="http://schemas.microsoft.com/office/drawing/2014/main" id="{CB0DD0D2-2662-2676-5E91-F8EA99FF0647}"/>
              </a:ext>
            </a:extLst>
          </p:cNvPr>
          <p:cNvGrpSpPr/>
          <p:nvPr/>
        </p:nvGrpSpPr>
        <p:grpSpPr>
          <a:xfrm>
            <a:off x="84580" y="5878899"/>
            <a:ext cx="1866684" cy="891822"/>
            <a:chOff x="8888363" y="1857505"/>
            <a:chExt cx="1866684" cy="891822"/>
          </a:xfrm>
        </p:grpSpPr>
        <p:pic>
          <p:nvPicPr>
            <p:cNvPr id="8" name="Picture 7">
              <a:extLst>
                <a:ext uri="{FF2B5EF4-FFF2-40B4-BE49-F238E27FC236}">
                  <a16:creationId xmlns:a16="http://schemas.microsoft.com/office/drawing/2014/main" id="{CFADF070-0647-140C-B57E-50CD1ED58802}"/>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9" name="Picture 8">
              <a:extLst>
                <a:ext uri="{FF2B5EF4-FFF2-40B4-BE49-F238E27FC236}">
                  <a16:creationId xmlns:a16="http://schemas.microsoft.com/office/drawing/2014/main" id="{6B1F47B3-E19E-9B85-4287-95EFB51AE31E}"/>
                </a:ext>
              </a:extLst>
            </p:cNvPr>
            <p:cNvPicPr>
              <a:picLocks noChangeAspect="1"/>
            </p:cNvPicPr>
            <p:nvPr/>
          </p:nvPicPr>
          <p:blipFill>
            <a:blip r:embed="rId3"/>
            <a:stretch>
              <a:fillRect/>
            </a:stretch>
          </p:blipFill>
          <p:spPr>
            <a:xfrm>
              <a:off x="8888363" y="1857505"/>
              <a:ext cx="891822" cy="891822"/>
            </a:xfrm>
            <a:prstGeom prst="rect">
              <a:avLst/>
            </a:prstGeom>
          </p:spPr>
        </p:pic>
      </p:grpSp>
    </p:spTree>
    <p:extLst>
      <p:ext uri="{BB962C8B-B14F-4D97-AF65-F5344CB8AC3E}">
        <p14:creationId xmlns:p14="http://schemas.microsoft.com/office/powerpoint/2010/main" val="3378912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0BB3CF-FCCB-10E9-E76F-715EC0B46F8E}"/>
              </a:ext>
            </a:extLst>
          </p:cNvPr>
          <p:cNvSpPr>
            <a:spLocks noGrp="1"/>
          </p:cNvSpPr>
          <p:nvPr>
            <p:ph idx="1"/>
          </p:nvPr>
        </p:nvSpPr>
        <p:spPr>
          <a:xfrm>
            <a:off x="301203" y="1134069"/>
            <a:ext cx="11533745" cy="4332276"/>
          </a:xfrm>
        </p:spPr>
        <p:txBody>
          <a:bodyPr>
            <a:normAutofit/>
          </a:bodyPr>
          <a:lstStyle/>
          <a:p>
            <a:pPr algn="just">
              <a:lnSpc>
                <a:spcPct val="150000"/>
              </a:lnSpc>
              <a:spcAft>
                <a:spcPts val="800"/>
              </a:spcAft>
              <a:buClr>
                <a:schemeClr val="tx1"/>
              </a:buClr>
            </a:pPr>
            <a:r>
              <a:rPr lang="en-ID" sz="1800">
                <a:effectLst/>
                <a:latin typeface="Times New Roman" panose="02020603050405020304" pitchFamily="18" charset="0"/>
                <a:ea typeface="Calibri" panose="020F0502020204030204" pitchFamily="34" charset="0"/>
                <a:cs typeface="Times New Roman" panose="02020603050405020304" pitchFamily="18" charset="0"/>
              </a:rPr>
              <a:t>Permasalahan berupa penyediaan air minum dan pengaturan intensitas cahaya inilah yang menjadi fokus penting dalam pembuatan suatu sistem yang dapat menyelesaikan kedua permasalahan tersebut. Dengan kata lain teknologi tersebut diharapkan mampu untuk secara otomatis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maupun</a:t>
            </a:r>
            <a:r>
              <a:rPr lang="en-ID" sz="1800">
                <a:effectLst/>
                <a:latin typeface="Times New Roman" panose="02020603050405020304" pitchFamily="18" charset="0"/>
                <a:ea typeface="Calibri" panose="020F0502020204030204" pitchFamily="34" charset="0"/>
                <a:cs typeface="Times New Roman" panose="02020603050405020304" pitchFamily="18" charset="0"/>
              </a:rPr>
              <a:t> manual untuk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disetel</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atau</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dikontrol</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menggunakan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smartphone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melalui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jaringan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internet agar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nantinya</a:t>
            </a:r>
            <a:r>
              <a:rPr lang="en-ID" sz="1800">
                <a:effectLst/>
                <a:latin typeface="Times New Roman" panose="02020603050405020304" pitchFamily="18" charset="0"/>
                <a:ea typeface="Calibri" panose="020F0502020204030204" pitchFamily="34" charset="0"/>
                <a:cs typeface="Times New Roman" panose="02020603050405020304" pitchFamily="18" charset="0"/>
              </a:rPr>
              <a:t> dapat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menyediakan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kondisi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lingkungan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di area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kandang</a:t>
            </a:r>
            <a:r>
              <a:rPr lang="en-ID" sz="1800">
                <a:effectLst/>
                <a:latin typeface="Times New Roman" panose="02020603050405020304" pitchFamily="18" charset="0"/>
                <a:ea typeface="Calibri" panose="020F0502020204030204" pitchFamily="34" charset="0"/>
                <a:cs typeface="Times New Roman" panose="02020603050405020304" pitchFamily="18" charset="0"/>
              </a:rPr>
              <a:t> yang ideal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sehingga</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lalat</a:t>
            </a:r>
            <a:r>
              <a:rPr lang="en-ID" sz="1800">
                <a:effectLst/>
                <a:latin typeface="Times New Roman" panose="02020603050405020304" pitchFamily="18" charset="0"/>
                <a:ea typeface="Calibri" panose="020F0502020204030204" pitchFamily="34" charset="0"/>
                <a:cs typeface="Times New Roman" panose="02020603050405020304" pitchFamily="18" charset="0"/>
              </a:rPr>
              <a:t> dapat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menghasilkan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jumlah</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telur</a:t>
            </a:r>
            <a:r>
              <a:rPr lang="en-ID" sz="1800">
                <a:effectLst/>
                <a:latin typeface="Times New Roman" panose="02020603050405020304" pitchFamily="18" charset="0"/>
                <a:ea typeface="Calibri" panose="020F0502020204030204" pitchFamily="34" charset="0"/>
                <a:cs typeface="Times New Roman" panose="02020603050405020304" pitchFamily="18" charset="0"/>
              </a:rPr>
              <a:t> yang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lebih</a:t>
            </a:r>
            <a:r>
              <a:rPr lang="en-ID" sz="1800">
                <a:effectLst/>
                <a:latin typeface="Times New Roman" panose="02020603050405020304" pitchFamily="18" charset="0"/>
                <a:ea typeface="Calibri" panose="020F0502020204030204" pitchFamily="34" charset="0"/>
                <a:cs typeface="Times New Roman" panose="02020603050405020304" pitchFamily="18" charset="0"/>
              </a:rPr>
              <a:t> optimal.</a:t>
            </a:r>
            <a:endParaRPr lang="en-ID" sz="1600">
              <a:effectLst/>
              <a:latin typeface="Calibri" panose="020F0502020204030204" pitchFamily="34" charset="0"/>
              <a:ea typeface="Calibri" panose="020F0502020204030204" pitchFamily="34" charset="0"/>
              <a:cs typeface="Times New Roman" panose="02020603050405020304" pitchFamily="18" charset="0"/>
            </a:endParaRPr>
          </a:p>
          <a:p>
            <a:pPr algn="just">
              <a:buClr>
                <a:schemeClr val="tx1"/>
              </a:buClr>
            </a:pPr>
            <a:endParaRPr lang="en-ID" sz="17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65471"/>
            <a:ext cx="3726331" cy="678425"/>
          </a:xfrm>
        </p:spPr>
        <p:txBody>
          <a:bodyPr/>
          <a:lstStyle/>
          <a:p>
            <a:r>
              <a:rPr lang="en-US">
                <a:solidFill>
                  <a:schemeClr val="tx1"/>
                </a:solidFill>
              </a:rPr>
              <a:t>LATAR BELAKANG</a:t>
            </a:r>
            <a:endParaRPr lang="en-ID">
              <a:solidFill>
                <a:schemeClr val="tx1"/>
              </a:solidFill>
            </a:endParaRPr>
          </a:p>
        </p:txBody>
      </p:sp>
      <p:grpSp>
        <p:nvGrpSpPr>
          <p:cNvPr id="2" name="Group 1">
            <a:extLst>
              <a:ext uri="{FF2B5EF4-FFF2-40B4-BE49-F238E27FC236}">
                <a16:creationId xmlns:a16="http://schemas.microsoft.com/office/drawing/2014/main" id="{6369B992-9206-DBC6-6260-72BDD5213736}"/>
              </a:ext>
            </a:extLst>
          </p:cNvPr>
          <p:cNvGrpSpPr/>
          <p:nvPr/>
        </p:nvGrpSpPr>
        <p:grpSpPr>
          <a:xfrm>
            <a:off x="84580" y="5878899"/>
            <a:ext cx="1866684" cy="891822"/>
            <a:chOff x="8888363" y="1857505"/>
            <a:chExt cx="1866684" cy="891822"/>
          </a:xfrm>
        </p:grpSpPr>
        <p:pic>
          <p:nvPicPr>
            <p:cNvPr id="4" name="Picture 3">
              <a:extLst>
                <a:ext uri="{FF2B5EF4-FFF2-40B4-BE49-F238E27FC236}">
                  <a16:creationId xmlns:a16="http://schemas.microsoft.com/office/drawing/2014/main" id="{EDBE7316-A0B0-4EC4-67FC-3D3CF2B9DA5C}"/>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5" name="Picture 4">
              <a:extLst>
                <a:ext uri="{FF2B5EF4-FFF2-40B4-BE49-F238E27FC236}">
                  <a16:creationId xmlns:a16="http://schemas.microsoft.com/office/drawing/2014/main" id="{033E2B3A-4D55-A448-57B7-1EA86158918F}"/>
                </a:ext>
              </a:extLst>
            </p:cNvPr>
            <p:cNvPicPr>
              <a:picLocks noChangeAspect="1"/>
            </p:cNvPicPr>
            <p:nvPr/>
          </p:nvPicPr>
          <p:blipFill>
            <a:blip r:embed="rId3"/>
            <a:stretch>
              <a:fillRect/>
            </a:stretch>
          </p:blipFill>
          <p:spPr>
            <a:xfrm>
              <a:off x="8888363" y="1857505"/>
              <a:ext cx="891822" cy="891822"/>
            </a:xfrm>
            <a:prstGeom prst="rect">
              <a:avLst/>
            </a:prstGeom>
          </p:spPr>
        </p:pic>
      </p:grpSp>
    </p:spTree>
    <p:extLst>
      <p:ext uri="{BB962C8B-B14F-4D97-AF65-F5344CB8AC3E}">
        <p14:creationId xmlns:p14="http://schemas.microsoft.com/office/powerpoint/2010/main" val="1210582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0BB3CF-FCCB-10E9-E76F-715EC0B46F8E}"/>
              </a:ext>
            </a:extLst>
          </p:cNvPr>
          <p:cNvSpPr>
            <a:spLocks noGrp="1"/>
          </p:cNvSpPr>
          <p:nvPr>
            <p:ph idx="1"/>
          </p:nvPr>
        </p:nvSpPr>
        <p:spPr>
          <a:xfrm>
            <a:off x="561475" y="1134070"/>
            <a:ext cx="11030757" cy="4332276"/>
          </a:xfrm>
        </p:spPr>
        <p:txBody>
          <a:bodyPr/>
          <a:lstStyle/>
          <a:p>
            <a:pPr marL="342900" lvl="0" indent="-342900" algn="just">
              <a:lnSpc>
                <a:spcPct val="150000"/>
              </a:lnSpc>
              <a:buClr>
                <a:schemeClr val="tx1"/>
              </a:buClr>
              <a:buFont typeface="+mj-lt"/>
              <a:buAutoNum type="arabicPeriod"/>
              <a:tabLst>
                <a:tab pos="1890395" algn="l"/>
                <a:tab pos="1980565" algn="l"/>
              </a:tabLst>
            </a:pP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Memperpanjang</a:t>
            </a:r>
            <a:r>
              <a:rPr lang="en-ID" sz="1800">
                <a:effectLst/>
                <a:latin typeface="Times New Roman" panose="02020603050405020304" pitchFamily="18" charset="0"/>
                <a:ea typeface="Calibri" panose="020F0502020204030204" pitchFamily="34" charset="0"/>
                <a:cs typeface="Times New Roman" panose="02020603050405020304" pitchFamily="18" charset="0"/>
              </a:rPr>
              <a:t> masa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hidup</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lalat</a:t>
            </a:r>
            <a:r>
              <a:rPr lang="en-ID" sz="1800">
                <a:effectLst/>
                <a:latin typeface="Times New Roman" panose="02020603050405020304" pitchFamily="18" charset="0"/>
                <a:ea typeface="Calibri" panose="020F0502020204030204" pitchFamily="34" charset="0"/>
                <a:cs typeface="Times New Roman" panose="02020603050405020304" pitchFamily="18" charset="0"/>
              </a:rPr>
              <a:t> agar dapat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bertahan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hidup</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lebih</a:t>
            </a:r>
            <a:r>
              <a:rPr lang="en-ID" sz="1800">
                <a:effectLst/>
                <a:latin typeface="Times New Roman" panose="02020603050405020304" pitchFamily="18" charset="0"/>
                <a:ea typeface="Calibri" panose="020F0502020204030204" pitchFamily="34" charset="0"/>
                <a:cs typeface="Times New Roman" panose="02020603050405020304" pitchFamily="18" charset="0"/>
              </a:rPr>
              <a:t> lama dan diharapkan dapat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bereproduksi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hingga</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menghasilkan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telur</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sebelum</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lalat</a:t>
            </a:r>
            <a:r>
              <a:rPr lang="en-ID" sz="1800">
                <a:effectLst/>
                <a:latin typeface="Times New Roman" panose="02020603050405020304" pitchFamily="18" charset="0"/>
                <a:ea typeface="Calibri" panose="020F0502020204030204" pitchFamily="34" charset="0"/>
                <a:cs typeface="Times New Roman" panose="02020603050405020304" pitchFamily="18" charset="0"/>
              </a:rPr>
              <a:t> tersebut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mati</a:t>
            </a:r>
            <a:r>
              <a:rPr lang="en-ID" sz="1800">
                <a:effectLst/>
                <a:latin typeface="Times New Roman" panose="02020603050405020304" pitchFamily="18" charset="0"/>
                <a:ea typeface="Calibri" panose="020F0502020204030204" pitchFamily="34" charset="0"/>
                <a:cs typeface="Times New Roman" panose="02020603050405020304" pitchFamily="18" charset="0"/>
              </a:rPr>
              <a:t>.</a:t>
            </a:r>
            <a:endParaRPr lang="en-ID"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Clr>
                <a:schemeClr val="tx1"/>
              </a:buClr>
              <a:buFont typeface="+mj-lt"/>
              <a:buAutoNum type="arabicPeriod"/>
              <a:tabLst>
                <a:tab pos="1890395" algn="l"/>
                <a:tab pos="1980565" algn="l"/>
              </a:tabLst>
            </a:pP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Menstimulasi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lalat</a:t>
            </a:r>
            <a:r>
              <a:rPr lang="en-ID" sz="1800">
                <a:effectLst/>
                <a:latin typeface="Times New Roman" panose="02020603050405020304" pitchFamily="18" charset="0"/>
                <a:ea typeface="Calibri" panose="020F0502020204030204" pitchFamily="34" charset="0"/>
                <a:cs typeface="Times New Roman" panose="02020603050405020304" pitchFamily="18" charset="0"/>
              </a:rPr>
              <a:t> agar mampu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melakukan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reproduksi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ketika</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terjadi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keadaan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intensitas cahaya yang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menurun</a:t>
            </a:r>
            <a:r>
              <a:rPr lang="en-ID" sz="1800">
                <a:effectLst/>
                <a:latin typeface="Times New Roman" panose="02020603050405020304" pitchFamily="18" charset="0"/>
                <a:ea typeface="Calibri" panose="020F0502020204030204" pitchFamily="34" charset="0"/>
                <a:cs typeface="Times New Roman" panose="02020603050405020304" pitchFamily="18" charset="0"/>
              </a:rPr>
              <a:t>.</a:t>
            </a:r>
            <a:endParaRPr lang="en-ID"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Clr>
                <a:schemeClr val="tx1"/>
              </a:buClr>
              <a:buFont typeface="+mj-lt"/>
              <a:buAutoNum type="arabicPeriod"/>
              <a:tabLst>
                <a:tab pos="1890395" algn="l"/>
                <a:tab pos="1980565" algn="l"/>
              </a:tabLst>
            </a:pPr>
            <a:r>
              <a:rPr lang="en-ID" sz="1800">
                <a:effectLst/>
                <a:latin typeface="Times New Roman" panose="02020603050405020304" pitchFamily="18" charset="0"/>
                <a:ea typeface="Calibri" panose="020F0502020204030204" pitchFamily="34" charset="0"/>
                <a:cs typeface="Times New Roman" panose="02020603050405020304" pitchFamily="18" charset="0"/>
              </a:rPr>
              <a:t>Dapat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mengontrol</a:t>
            </a:r>
            <a:r>
              <a:rPr lang="en-ID" sz="1800">
                <a:effectLst/>
                <a:latin typeface="Times New Roman" panose="02020603050405020304" pitchFamily="18" charset="0"/>
                <a:ea typeface="Calibri" panose="020F0502020204030204" pitchFamily="34" charset="0"/>
                <a:cs typeface="Times New Roman" panose="02020603050405020304" pitchFamily="18" charset="0"/>
              </a:rPr>
              <a:t> dan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mengautomasikan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proses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pemberian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air minum  dan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penerangan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lampu</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stimulan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kepada</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lalat</a:t>
            </a:r>
            <a:r>
              <a:rPr lang="en-ID" sz="1800">
                <a:effectLst/>
                <a:latin typeface="Times New Roman" panose="02020603050405020304" pitchFamily="18" charset="0"/>
                <a:ea typeface="Calibri" panose="020F0502020204030204" pitchFamily="34" charset="0"/>
                <a:cs typeface="Times New Roman" panose="02020603050405020304" pitchFamily="18" charset="0"/>
              </a:rPr>
              <a:t> agar dapat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mengasilkan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jumlah</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telur</a:t>
            </a:r>
            <a:r>
              <a:rPr lang="en-ID" sz="1800">
                <a:effectLst/>
                <a:latin typeface="Times New Roman" panose="02020603050405020304" pitchFamily="18" charset="0"/>
                <a:ea typeface="Calibri" panose="020F0502020204030204" pitchFamily="34" charset="0"/>
                <a:cs typeface="Times New Roman" panose="02020603050405020304" pitchFamily="18" charset="0"/>
              </a:rPr>
              <a:t> yang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lebih</a:t>
            </a:r>
            <a:r>
              <a:rPr lang="en-ID" sz="1800">
                <a:effectLst/>
                <a:latin typeface="Times New Roman" panose="02020603050405020304" pitchFamily="18" charset="0"/>
                <a:ea typeface="Calibri" panose="020F0502020204030204" pitchFamily="34" charset="0"/>
                <a:cs typeface="Times New Roman" panose="02020603050405020304" pitchFamily="18" charset="0"/>
              </a:rPr>
              <a:t> optimal.</a:t>
            </a:r>
            <a:endParaRPr lang="en-ID" sz="1800">
              <a:effectLst/>
              <a:latin typeface="Calibri" panose="020F0502020204030204" pitchFamily="34" charset="0"/>
              <a:ea typeface="Calibri" panose="020F0502020204030204" pitchFamily="34" charset="0"/>
              <a:cs typeface="Times New Roman" panose="02020603050405020304" pitchFamily="18" charset="0"/>
            </a:endParaRPr>
          </a:p>
          <a:p>
            <a:pPr>
              <a:buClr>
                <a:schemeClr val="tx1"/>
              </a:buClr>
            </a:pPr>
            <a:endParaRPr lang="en-ID"/>
          </a:p>
        </p:txBody>
      </p:sp>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65471"/>
            <a:ext cx="3726331" cy="678425"/>
          </a:xfrm>
        </p:spPr>
        <p:txBody>
          <a:bodyPr/>
          <a:lstStyle/>
          <a:p>
            <a:pPr algn="l"/>
            <a:r>
              <a:rPr lang="en-US">
                <a:solidFill>
                  <a:schemeClr val="tx1"/>
                </a:solidFill>
              </a:rPr>
              <a:t>TUJUAN</a:t>
            </a:r>
            <a:endParaRPr lang="en-ID">
              <a:solidFill>
                <a:schemeClr val="tx1"/>
              </a:solidFill>
            </a:endParaRPr>
          </a:p>
        </p:txBody>
      </p:sp>
      <p:grpSp>
        <p:nvGrpSpPr>
          <p:cNvPr id="2" name="Group 1">
            <a:extLst>
              <a:ext uri="{FF2B5EF4-FFF2-40B4-BE49-F238E27FC236}">
                <a16:creationId xmlns:a16="http://schemas.microsoft.com/office/drawing/2014/main" id="{73002598-4893-384C-7AFF-A69CA282AACC}"/>
              </a:ext>
            </a:extLst>
          </p:cNvPr>
          <p:cNvGrpSpPr/>
          <p:nvPr/>
        </p:nvGrpSpPr>
        <p:grpSpPr>
          <a:xfrm>
            <a:off x="84580" y="5878899"/>
            <a:ext cx="1866684" cy="891822"/>
            <a:chOff x="8888363" y="1857505"/>
            <a:chExt cx="1866684" cy="891822"/>
          </a:xfrm>
        </p:grpSpPr>
        <p:pic>
          <p:nvPicPr>
            <p:cNvPr id="4" name="Picture 3">
              <a:extLst>
                <a:ext uri="{FF2B5EF4-FFF2-40B4-BE49-F238E27FC236}">
                  <a16:creationId xmlns:a16="http://schemas.microsoft.com/office/drawing/2014/main" id="{3A6564A9-A089-38F2-9086-75F38C52ECC6}"/>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5" name="Picture 4">
              <a:extLst>
                <a:ext uri="{FF2B5EF4-FFF2-40B4-BE49-F238E27FC236}">
                  <a16:creationId xmlns:a16="http://schemas.microsoft.com/office/drawing/2014/main" id="{931DF778-7A31-A36F-5CFD-14EB7E94A447}"/>
                </a:ext>
              </a:extLst>
            </p:cNvPr>
            <p:cNvPicPr>
              <a:picLocks noChangeAspect="1"/>
            </p:cNvPicPr>
            <p:nvPr/>
          </p:nvPicPr>
          <p:blipFill>
            <a:blip r:embed="rId3"/>
            <a:stretch>
              <a:fillRect/>
            </a:stretch>
          </p:blipFill>
          <p:spPr>
            <a:xfrm>
              <a:off x="8888363" y="1857505"/>
              <a:ext cx="891822" cy="891822"/>
            </a:xfrm>
            <a:prstGeom prst="rect">
              <a:avLst/>
            </a:prstGeom>
          </p:spPr>
        </p:pic>
      </p:grpSp>
    </p:spTree>
    <p:extLst>
      <p:ext uri="{BB962C8B-B14F-4D97-AF65-F5344CB8AC3E}">
        <p14:creationId xmlns:p14="http://schemas.microsoft.com/office/powerpoint/2010/main" val="2146829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0BB3CF-FCCB-10E9-E76F-715EC0B46F8E}"/>
              </a:ext>
            </a:extLst>
          </p:cNvPr>
          <p:cNvSpPr>
            <a:spLocks noGrp="1"/>
          </p:cNvSpPr>
          <p:nvPr>
            <p:ph idx="1"/>
          </p:nvPr>
        </p:nvSpPr>
        <p:spPr>
          <a:xfrm>
            <a:off x="561475" y="1134070"/>
            <a:ext cx="10181320" cy="4332276"/>
          </a:xfrm>
        </p:spPr>
        <p:txBody>
          <a:bodyPr>
            <a:normAutofit/>
          </a:bodyPr>
          <a:lstStyle/>
          <a:p>
            <a:pPr marL="342900" lvl="0" indent="-342900" algn="just">
              <a:lnSpc>
                <a:spcPct val="150000"/>
              </a:lnSpc>
              <a:buClr>
                <a:schemeClr val="tx1"/>
              </a:buClr>
              <a:buFont typeface="+mj-lt"/>
              <a:buAutoNum type="arabicPeriod"/>
              <a:tabLst>
                <a:tab pos="1890395" algn="l"/>
                <a:tab pos="1980565" algn="l"/>
              </a:tabLst>
            </a:pPr>
            <a:r>
              <a:rPr lang="en-ID" sz="1800" err="1">
                <a:effectLst/>
                <a:latin typeface="Times New Roman" panose="02020603050405020304" pitchFamily="18" charset="0"/>
                <a:ea typeface="Calibri" panose="020F0502020204030204" pitchFamily="34" charset="0"/>
                <a:cs typeface="Times New Roman" panose="02020603050405020304" pitchFamily="18" charset="0"/>
              </a:rPr>
              <a:t>Terjadinya</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kematian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lalat</a:t>
            </a:r>
            <a:r>
              <a:rPr lang="en-ID" sz="1800">
                <a:effectLst/>
                <a:latin typeface="Times New Roman" panose="02020603050405020304" pitchFamily="18" charset="0"/>
                <a:ea typeface="Calibri" panose="020F0502020204030204" pitchFamily="34" charset="0"/>
                <a:cs typeface="Times New Roman" panose="02020603050405020304" pitchFamily="18" charset="0"/>
              </a:rPr>
              <a:t> yang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lebih</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awal</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sebelum</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sempat</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bereproduksi</a:t>
            </a:r>
            <a:r>
              <a:rPr lang="en-ID" sz="1800">
                <a:effectLst/>
                <a:latin typeface="Times New Roman" panose="02020603050405020304" pitchFamily="18" charset="0"/>
                <a:ea typeface="Calibri" panose="020F0502020204030204" pitchFamily="34" charset="0"/>
                <a:cs typeface="Times New Roman" panose="02020603050405020304" pitchFamily="18" charset="0"/>
              </a:rPr>
              <a:t> dan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menyebabkan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jumlah</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telur</a:t>
            </a:r>
            <a:r>
              <a:rPr lang="en-ID" sz="1800">
                <a:effectLst/>
                <a:latin typeface="Times New Roman" panose="02020603050405020304" pitchFamily="18" charset="0"/>
                <a:ea typeface="Calibri" panose="020F0502020204030204" pitchFamily="34" charset="0"/>
                <a:cs typeface="Times New Roman" panose="02020603050405020304" pitchFamily="18" charset="0"/>
              </a:rPr>
              <a:t> yang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dihasilkan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kurang</a:t>
            </a:r>
            <a:r>
              <a:rPr lang="en-ID" sz="1800">
                <a:effectLst/>
                <a:latin typeface="Times New Roman" panose="02020603050405020304" pitchFamily="18" charset="0"/>
                <a:ea typeface="Calibri" panose="020F0502020204030204" pitchFamily="34" charset="0"/>
                <a:cs typeface="Times New Roman" panose="02020603050405020304" pitchFamily="18" charset="0"/>
              </a:rPr>
              <a:t> optimal.</a:t>
            </a:r>
            <a:endParaRPr lang="en-ID"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Clr>
                <a:schemeClr val="tx1"/>
              </a:buClr>
              <a:buFont typeface="+mj-lt"/>
              <a:buAutoNum type="arabicPeriod"/>
              <a:tabLst>
                <a:tab pos="1890395" algn="l"/>
                <a:tab pos="1980565" algn="l"/>
              </a:tabLst>
            </a:pPr>
            <a:r>
              <a:rPr lang="en-ID" sz="1800">
                <a:effectLst/>
                <a:latin typeface="Times New Roman" panose="02020603050405020304" pitchFamily="18" charset="0"/>
                <a:ea typeface="Calibri" panose="020F0502020204030204" pitchFamily="34" charset="0"/>
                <a:cs typeface="Times New Roman" panose="02020603050405020304" pitchFamily="18" charset="0"/>
              </a:rPr>
              <a:t>Proses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pemberian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air minum untuk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lalat</a:t>
            </a:r>
            <a:r>
              <a:rPr lang="en-ID" sz="1800">
                <a:effectLst/>
                <a:latin typeface="Times New Roman" panose="02020603050405020304" pitchFamily="18" charset="0"/>
                <a:ea typeface="Calibri" panose="020F0502020204030204" pitchFamily="34" charset="0"/>
                <a:cs typeface="Times New Roman" panose="02020603050405020304" pitchFamily="18" charset="0"/>
              </a:rPr>
              <a:t> yang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masih</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dilakukan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dengan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cara</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penyemprotan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secara manual.</a:t>
            </a:r>
            <a:endParaRPr lang="en-ID"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Clr>
                <a:schemeClr val="tx1"/>
              </a:buClr>
              <a:buFont typeface="+mj-lt"/>
              <a:buAutoNum type="arabicPeriod"/>
              <a:tabLst>
                <a:tab pos="1890395" algn="l"/>
                <a:tab pos="1980565" algn="l"/>
              </a:tabLst>
            </a:pPr>
            <a:r>
              <a:rPr lang="en-ID" sz="1800">
                <a:effectLst/>
                <a:latin typeface="Times New Roman" panose="02020603050405020304" pitchFamily="18" charset="0"/>
                <a:ea typeface="Calibri" panose="020F0502020204030204" pitchFamily="34" charset="0"/>
                <a:cs typeface="Times New Roman" panose="02020603050405020304" pitchFamily="18" charset="0"/>
              </a:rPr>
              <a:t>Belum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adanya</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penerangan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buatan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berupa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lampu</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stimulan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agar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lalat</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tetap</a:t>
            </a:r>
            <a:r>
              <a:rPr lang="en-ID" sz="1800">
                <a:effectLst/>
                <a:latin typeface="Times New Roman" panose="02020603050405020304" pitchFamily="18" charset="0"/>
                <a:ea typeface="Calibri" panose="020F0502020204030204" pitchFamily="34" charset="0"/>
                <a:cs typeface="Times New Roman" panose="02020603050405020304" pitchFamily="18" charset="0"/>
              </a:rPr>
              <a:t> mampu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bereproduksi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ketika</a:t>
            </a:r>
            <a:r>
              <a:rPr lang="en-ID" sz="1800">
                <a:effectLst/>
                <a:latin typeface="Times New Roman" panose="02020603050405020304" pitchFamily="18" charset="0"/>
                <a:ea typeface="Calibri" panose="020F0502020204030204" pitchFamily="34" charset="0"/>
                <a:cs typeface="Times New Roman" panose="02020603050405020304" pitchFamily="18" charset="0"/>
              </a:rPr>
              <a:t> intensitas cahaya di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lingkungan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kadang</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menurun</a:t>
            </a:r>
            <a:r>
              <a:rPr lang="en-ID" sz="1800">
                <a:effectLst/>
                <a:latin typeface="Times New Roman" panose="02020603050405020304" pitchFamily="18" charset="0"/>
                <a:ea typeface="Calibri" panose="020F0502020204030204" pitchFamily="34" charset="0"/>
                <a:cs typeface="Times New Roman" panose="02020603050405020304" pitchFamily="18" charset="0"/>
              </a:rPr>
              <a:t>.</a:t>
            </a:r>
            <a:endParaRPr lang="en-ID" sz="1800">
              <a:effectLst/>
              <a:latin typeface="Calibri" panose="020F0502020204030204" pitchFamily="34" charset="0"/>
              <a:ea typeface="Calibri" panose="020F0502020204030204" pitchFamily="34" charset="0"/>
              <a:cs typeface="Times New Roman" panose="02020603050405020304" pitchFamily="18" charset="0"/>
            </a:endParaRPr>
          </a:p>
          <a:p>
            <a:pPr>
              <a:buClr>
                <a:schemeClr val="tx1"/>
              </a:buClr>
            </a:pPr>
            <a:endParaRPr lang="en-ID" sz="1800"/>
          </a:p>
        </p:txBody>
      </p:sp>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65471"/>
            <a:ext cx="3726331" cy="678425"/>
          </a:xfrm>
        </p:spPr>
        <p:txBody>
          <a:bodyPr>
            <a:normAutofit fontScale="90000"/>
          </a:bodyPr>
          <a:lstStyle/>
          <a:p>
            <a:pPr algn="l"/>
            <a:r>
              <a:rPr lang="en-US">
                <a:solidFill>
                  <a:schemeClr val="tx1"/>
                </a:solidFill>
              </a:rPr>
              <a:t>PERUMUSAN MASALAH</a:t>
            </a:r>
            <a:endParaRPr lang="en-ID">
              <a:solidFill>
                <a:schemeClr val="tx1"/>
              </a:solidFill>
            </a:endParaRPr>
          </a:p>
        </p:txBody>
      </p:sp>
      <p:grpSp>
        <p:nvGrpSpPr>
          <p:cNvPr id="2" name="Group 1">
            <a:extLst>
              <a:ext uri="{FF2B5EF4-FFF2-40B4-BE49-F238E27FC236}">
                <a16:creationId xmlns:a16="http://schemas.microsoft.com/office/drawing/2014/main" id="{065B2663-CF13-D38C-7517-888EB1A45985}"/>
              </a:ext>
            </a:extLst>
          </p:cNvPr>
          <p:cNvGrpSpPr/>
          <p:nvPr/>
        </p:nvGrpSpPr>
        <p:grpSpPr>
          <a:xfrm>
            <a:off x="84580" y="5878899"/>
            <a:ext cx="1866684" cy="891822"/>
            <a:chOff x="8888363" y="1857505"/>
            <a:chExt cx="1866684" cy="891822"/>
          </a:xfrm>
        </p:grpSpPr>
        <p:pic>
          <p:nvPicPr>
            <p:cNvPr id="4" name="Picture 3">
              <a:extLst>
                <a:ext uri="{FF2B5EF4-FFF2-40B4-BE49-F238E27FC236}">
                  <a16:creationId xmlns:a16="http://schemas.microsoft.com/office/drawing/2014/main" id="{7B1E84CA-3AF1-A140-D19A-E5DDB72C8D2C}"/>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5" name="Picture 4">
              <a:extLst>
                <a:ext uri="{FF2B5EF4-FFF2-40B4-BE49-F238E27FC236}">
                  <a16:creationId xmlns:a16="http://schemas.microsoft.com/office/drawing/2014/main" id="{1636F612-C130-41B8-58D0-6682AD316955}"/>
                </a:ext>
              </a:extLst>
            </p:cNvPr>
            <p:cNvPicPr>
              <a:picLocks noChangeAspect="1"/>
            </p:cNvPicPr>
            <p:nvPr/>
          </p:nvPicPr>
          <p:blipFill>
            <a:blip r:embed="rId3"/>
            <a:stretch>
              <a:fillRect/>
            </a:stretch>
          </p:blipFill>
          <p:spPr>
            <a:xfrm>
              <a:off x="8888363" y="1857505"/>
              <a:ext cx="891822" cy="891822"/>
            </a:xfrm>
            <a:prstGeom prst="rect">
              <a:avLst/>
            </a:prstGeom>
          </p:spPr>
        </p:pic>
      </p:grpSp>
    </p:spTree>
    <p:extLst>
      <p:ext uri="{BB962C8B-B14F-4D97-AF65-F5344CB8AC3E}">
        <p14:creationId xmlns:p14="http://schemas.microsoft.com/office/powerpoint/2010/main" val="591360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0BB3CF-FCCB-10E9-E76F-715EC0B46F8E}"/>
              </a:ext>
            </a:extLst>
          </p:cNvPr>
          <p:cNvSpPr>
            <a:spLocks noGrp="1"/>
          </p:cNvSpPr>
          <p:nvPr>
            <p:ph idx="1"/>
          </p:nvPr>
        </p:nvSpPr>
        <p:spPr>
          <a:xfrm>
            <a:off x="561475" y="1134070"/>
            <a:ext cx="10991428" cy="4332276"/>
          </a:xfrm>
        </p:spPr>
        <p:txBody>
          <a:bodyPr>
            <a:normAutofit/>
          </a:bodyPr>
          <a:lstStyle/>
          <a:p>
            <a:pPr marL="342900" lvl="0" indent="-342900" algn="just">
              <a:lnSpc>
                <a:spcPct val="150000"/>
              </a:lnSpc>
              <a:buClr>
                <a:schemeClr val="tx1"/>
              </a:buClr>
              <a:buFont typeface="+mj-lt"/>
              <a:buAutoNum type="arabicPeriod"/>
              <a:tabLst>
                <a:tab pos="1890395" algn="l"/>
                <a:tab pos="1980565" algn="l"/>
              </a:tabLst>
            </a:pPr>
            <a:r>
              <a:rPr lang="en-ID" sz="1800" err="1">
                <a:effectLst/>
                <a:latin typeface="Times New Roman" panose="02020603050405020304" pitchFamily="18" charset="0"/>
                <a:ea typeface="Calibri" panose="020F0502020204030204" pitchFamily="34" charset="0"/>
                <a:cs typeface="Times New Roman" panose="02020603050405020304" pitchFamily="18" charset="0"/>
              </a:rPr>
              <a:t>Topik</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dari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tugas</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akhir</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ini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akan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berfokus</a:t>
            </a:r>
            <a:r>
              <a:rPr lang="en-ID" sz="1800">
                <a:effectLst/>
                <a:latin typeface="Times New Roman" panose="02020603050405020304" pitchFamily="18" charset="0"/>
                <a:ea typeface="Calibri" panose="020F0502020204030204" pitchFamily="34" charset="0"/>
                <a:cs typeface="Times New Roman" panose="02020603050405020304" pitchFamily="18" charset="0"/>
              </a:rPr>
              <a:t> pada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lalat</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dewasa</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tentang</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metode</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perawatan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untuk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membantu</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mengoptimalkan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lalat</a:t>
            </a:r>
            <a:r>
              <a:rPr lang="en-ID" sz="1800">
                <a:effectLst/>
                <a:latin typeface="Times New Roman" panose="02020603050405020304" pitchFamily="18" charset="0"/>
                <a:ea typeface="Calibri" panose="020F0502020204030204" pitchFamily="34" charset="0"/>
                <a:cs typeface="Times New Roman" panose="02020603050405020304" pitchFamily="18" charset="0"/>
              </a:rPr>
              <a:t> dalam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memproduksi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telur</a:t>
            </a:r>
            <a:r>
              <a:rPr lang="en-ID" sz="1800">
                <a:effectLst/>
                <a:latin typeface="Times New Roman" panose="02020603050405020304" pitchFamily="18" charset="0"/>
                <a:ea typeface="Calibri" panose="020F0502020204030204" pitchFamily="34" charset="0"/>
                <a:cs typeface="Times New Roman" panose="02020603050405020304" pitchFamily="18" charset="0"/>
              </a:rPr>
              <a:t> secara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lebih</a:t>
            </a:r>
            <a:r>
              <a:rPr lang="en-ID" sz="1800">
                <a:effectLst/>
                <a:latin typeface="Times New Roman" panose="02020603050405020304" pitchFamily="18" charset="0"/>
                <a:ea typeface="Calibri" panose="020F0502020204030204" pitchFamily="34" charset="0"/>
                <a:cs typeface="Times New Roman" panose="02020603050405020304" pitchFamily="18" charset="0"/>
              </a:rPr>
              <a:t> optimal.</a:t>
            </a:r>
            <a:endParaRPr lang="en-ID"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Clr>
                <a:schemeClr val="tx1"/>
              </a:buClr>
              <a:buFont typeface="+mj-lt"/>
              <a:buAutoNum type="arabicPeriod"/>
              <a:tabLst>
                <a:tab pos="1890395" algn="l"/>
                <a:tab pos="1980565" algn="l"/>
              </a:tabLst>
            </a:pPr>
            <a:r>
              <a:rPr lang="en-ID" sz="1800" err="1">
                <a:effectLst/>
                <a:latin typeface="Times New Roman" panose="02020603050405020304" pitchFamily="18" charset="0"/>
                <a:ea typeface="Calibri" panose="020F0502020204030204" pitchFamily="34" charset="0"/>
                <a:cs typeface="Times New Roman" panose="02020603050405020304" pitchFamily="18" charset="0"/>
              </a:rPr>
              <a:t>Produk</a:t>
            </a:r>
            <a:r>
              <a:rPr lang="en-ID" sz="1800">
                <a:effectLst/>
                <a:latin typeface="Times New Roman" panose="02020603050405020304" pitchFamily="18" charset="0"/>
                <a:ea typeface="Calibri" panose="020F0502020204030204" pitchFamily="34" charset="0"/>
                <a:cs typeface="Times New Roman" panose="02020603050405020304" pitchFamily="18" charset="0"/>
              </a:rPr>
              <a:t> yang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dihasilkan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akan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berupa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sebuah</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alat</a:t>
            </a:r>
            <a:r>
              <a:rPr lang="en-ID" sz="1800">
                <a:effectLst/>
                <a:latin typeface="Times New Roman" panose="02020603050405020304" pitchFamily="18" charset="0"/>
                <a:ea typeface="Calibri" panose="020F0502020204030204" pitchFamily="34" charset="0"/>
                <a:cs typeface="Times New Roman" panose="02020603050405020304" pitchFamily="18" charset="0"/>
              </a:rPr>
              <a:t> yang mampu untuk secara otomatis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maupun</a:t>
            </a:r>
            <a:r>
              <a:rPr lang="en-ID" sz="1800">
                <a:effectLst/>
                <a:latin typeface="Times New Roman" panose="02020603050405020304" pitchFamily="18" charset="0"/>
                <a:ea typeface="Calibri" panose="020F0502020204030204" pitchFamily="34" charset="0"/>
                <a:cs typeface="Times New Roman" panose="02020603050405020304" pitchFamily="18" charset="0"/>
              </a:rPr>
              <a:t> manual untuk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disetel</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atau</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dikontrol</a:t>
            </a:r>
            <a:r>
              <a:rPr lang="en-ID" sz="1800">
                <a:effectLst/>
                <a:latin typeface="Times New Roman" panose="02020603050405020304" pitchFamily="18" charset="0"/>
                <a:ea typeface="Calibri" panose="020F0502020204030204" pitchFamily="34" charset="0"/>
                <a:cs typeface="Times New Roman" panose="02020603050405020304" pitchFamily="18" charset="0"/>
              </a:rPr>
              <a:t>.</a:t>
            </a:r>
            <a:endParaRPr lang="en-ID"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Clr>
                <a:schemeClr val="tx1"/>
              </a:buClr>
              <a:buFont typeface="+mj-lt"/>
              <a:buAutoNum type="arabicPeriod"/>
              <a:tabLst>
                <a:tab pos="1890395" algn="l"/>
                <a:tab pos="1980565" algn="l"/>
              </a:tabLst>
            </a:pPr>
            <a:r>
              <a:rPr lang="en-ID" sz="1800">
                <a:effectLst/>
                <a:latin typeface="Times New Roman" panose="02020603050405020304" pitchFamily="18" charset="0"/>
                <a:ea typeface="Calibri" panose="020F0502020204030204" pitchFamily="34" charset="0"/>
                <a:cs typeface="Times New Roman" panose="02020603050405020304" pitchFamily="18" charset="0"/>
              </a:rPr>
              <a:t>Adapun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alat</a:t>
            </a:r>
            <a:r>
              <a:rPr lang="en-ID" sz="1800">
                <a:effectLst/>
                <a:latin typeface="Times New Roman" panose="02020603050405020304" pitchFamily="18" charset="0"/>
                <a:ea typeface="Calibri" panose="020F0502020204030204" pitchFamily="34" charset="0"/>
                <a:cs typeface="Times New Roman" panose="02020603050405020304" pitchFamily="18" charset="0"/>
              </a:rPr>
              <a:t> yang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dikontrol</a:t>
            </a:r>
            <a:r>
              <a:rPr lang="en-ID" sz="1800">
                <a:effectLst/>
                <a:latin typeface="Times New Roman" panose="02020603050405020304" pitchFamily="18" charset="0"/>
                <a:ea typeface="Calibri" panose="020F0502020204030204" pitchFamily="34" charset="0"/>
                <a:cs typeface="Times New Roman" panose="02020603050405020304" pitchFamily="18" charset="0"/>
              </a:rPr>
              <a:t> berupa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mikrokontroller</a:t>
            </a:r>
            <a:r>
              <a:rPr lang="en-ID" sz="1800">
                <a:effectLst/>
                <a:latin typeface="Times New Roman" panose="02020603050405020304" pitchFamily="18" charset="0"/>
                <a:ea typeface="Calibri" panose="020F0502020204030204" pitchFamily="34" charset="0"/>
                <a:cs typeface="Times New Roman" panose="02020603050405020304" pitchFamily="18" charset="0"/>
              </a:rPr>
              <a:t> ESP32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dengan</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menerima</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instruksi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err="1">
                <a:effectLst/>
                <a:latin typeface="Times New Roman" panose="02020603050405020304" pitchFamily="18" charset="0"/>
                <a:ea typeface="Calibri" panose="020F0502020204030204" pitchFamily="34" charset="0"/>
                <a:cs typeface="Times New Roman" panose="02020603050405020304" pitchFamily="18" charset="0"/>
              </a:rPr>
              <a:t>dari</a:t>
            </a:r>
            <a:r>
              <a:rPr lang="en-ID" sz="180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i="1">
                <a:effectLst/>
                <a:latin typeface="Times New Roman" panose="02020603050405020304" pitchFamily="18" charset="0"/>
                <a:ea typeface="Calibri" panose="020F0502020204030204" pitchFamily="34" charset="0"/>
                <a:cs typeface="Times New Roman" panose="02020603050405020304" pitchFamily="18" charset="0"/>
              </a:rPr>
              <a:t>server</a:t>
            </a:r>
            <a:r>
              <a:rPr lang="en-ID" sz="1800">
                <a:effectLst/>
                <a:latin typeface="Times New Roman" panose="02020603050405020304" pitchFamily="18" charset="0"/>
                <a:ea typeface="Calibri" panose="020F0502020204030204" pitchFamily="34" charset="0"/>
                <a:cs typeface="Times New Roman" panose="02020603050405020304" pitchFamily="18" charset="0"/>
              </a:rPr>
              <a:t> Telegram Bot.</a:t>
            </a:r>
            <a:endParaRPr lang="en-ID" sz="1800">
              <a:effectLst/>
              <a:latin typeface="Calibri" panose="020F0502020204030204" pitchFamily="34" charset="0"/>
              <a:ea typeface="Calibri" panose="020F0502020204030204" pitchFamily="34" charset="0"/>
              <a:cs typeface="Times New Roman" panose="02020603050405020304" pitchFamily="18" charset="0"/>
            </a:endParaRPr>
          </a:p>
          <a:p>
            <a:pPr>
              <a:buClr>
                <a:schemeClr val="tx1"/>
              </a:buClr>
            </a:pPr>
            <a:endParaRPr lang="en-ID" sz="1800"/>
          </a:p>
        </p:txBody>
      </p:sp>
      <p:sp>
        <p:nvSpPr>
          <p:cNvPr id="6" name="Title 5">
            <a:extLst>
              <a:ext uri="{FF2B5EF4-FFF2-40B4-BE49-F238E27FC236}">
                <a16:creationId xmlns:a16="http://schemas.microsoft.com/office/drawing/2014/main" id="{3E5FD127-9D02-5586-1194-694E9E22D055}"/>
              </a:ext>
            </a:extLst>
          </p:cNvPr>
          <p:cNvSpPr>
            <a:spLocks noGrp="1"/>
          </p:cNvSpPr>
          <p:nvPr>
            <p:ph type="title"/>
          </p:nvPr>
        </p:nvSpPr>
        <p:spPr>
          <a:xfrm>
            <a:off x="301204" y="245806"/>
            <a:ext cx="3726331" cy="678425"/>
          </a:xfrm>
        </p:spPr>
        <p:txBody>
          <a:bodyPr>
            <a:normAutofit fontScale="90000"/>
          </a:bodyPr>
          <a:lstStyle/>
          <a:p>
            <a:pPr algn="l"/>
            <a:r>
              <a:rPr lang="en-US">
                <a:solidFill>
                  <a:schemeClr val="tx1"/>
                </a:solidFill>
              </a:rPr>
              <a:t>BATASAN</a:t>
            </a:r>
            <a:br>
              <a:rPr lang="en-US">
                <a:solidFill>
                  <a:schemeClr val="tx1"/>
                </a:solidFill>
              </a:rPr>
            </a:br>
            <a:r>
              <a:rPr lang="en-US">
                <a:solidFill>
                  <a:schemeClr val="tx1"/>
                </a:solidFill>
              </a:rPr>
              <a:t> MASALAH</a:t>
            </a:r>
            <a:endParaRPr lang="en-ID">
              <a:solidFill>
                <a:schemeClr val="tx1"/>
              </a:solidFill>
            </a:endParaRPr>
          </a:p>
        </p:txBody>
      </p:sp>
      <p:grpSp>
        <p:nvGrpSpPr>
          <p:cNvPr id="2" name="Group 1">
            <a:extLst>
              <a:ext uri="{FF2B5EF4-FFF2-40B4-BE49-F238E27FC236}">
                <a16:creationId xmlns:a16="http://schemas.microsoft.com/office/drawing/2014/main" id="{73C0CD3C-6DAA-2B5C-7625-504609B44B22}"/>
              </a:ext>
            </a:extLst>
          </p:cNvPr>
          <p:cNvGrpSpPr/>
          <p:nvPr/>
        </p:nvGrpSpPr>
        <p:grpSpPr>
          <a:xfrm>
            <a:off x="84580" y="5878899"/>
            <a:ext cx="1866684" cy="891822"/>
            <a:chOff x="8888363" y="1857505"/>
            <a:chExt cx="1866684" cy="891822"/>
          </a:xfrm>
        </p:grpSpPr>
        <p:pic>
          <p:nvPicPr>
            <p:cNvPr id="4" name="Picture 3">
              <a:extLst>
                <a:ext uri="{FF2B5EF4-FFF2-40B4-BE49-F238E27FC236}">
                  <a16:creationId xmlns:a16="http://schemas.microsoft.com/office/drawing/2014/main" id="{6D8C8824-DC9B-E614-6EB6-4A659DC8F6ED}"/>
                </a:ext>
              </a:extLst>
            </p:cNvPr>
            <p:cNvPicPr>
              <a:picLocks noChangeAspect="1"/>
            </p:cNvPicPr>
            <p:nvPr/>
          </p:nvPicPr>
          <p:blipFill>
            <a:blip r:embed="rId2"/>
            <a:stretch>
              <a:fillRect/>
            </a:stretch>
          </p:blipFill>
          <p:spPr>
            <a:xfrm>
              <a:off x="9863225" y="1857505"/>
              <a:ext cx="891822" cy="891822"/>
            </a:xfrm>
            <a:prstGeom prst="flowChartConnector">
              <a:avLst/>
            </a:prstGeom>
          </p:spPr>
        </p:pic>
        <p:pic>
          <p:nvPicPr>
            <p:cNvPr id="5" name="Picture 4">
              <a:extLst>
                <a:ext uri="{FF2B5EF4-FFF2-40B4-BE49-F238E27FC236}">
                  <a16:creationId xmlns:a16="http://schemas.microsoft.com/office/drawing/2014/main" id="{E6958FC1-0698-78DD-3DC9-96E6927C8A28}"/>
                </a:ext>
              </a:extLst>
            </p:cNvPr>
            <p:cNvPicPr>
              <a:picLocks noChangeAspect="1"/>
            </p:cNvPicPr>
            <p:nvPr/>
          </p:nvPicPr>
          <p:blipFill>
            <a:blip r:embed="rId3"/>
            <a:stretch>
              <a:fillRect/>
            </a:stretch>
          </p:blipFill>
          <p:spPr>
            <a:xfrm>
              <a:off x="8888363" y="1857505"/>
              <a:ext cx="891822" cy="891822"/>
            </a:xfrm>
            <a:prstGeom prst="rect">
              <a:avLst/>
            </a:prstGeom>
          </p:spPr>
        </p:pic>
      </p:grpSp>
    </p:spTree>
    <p:extLst>
      <p:ext uri="{BB962C8B-B14F-4D97-AF65-F5344CB8AC3E}">
        <p14:creationId xmlns:p14="http://schemas.microsoft.com/office/powerpoint/2010/main" val="396557683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docProps/app.xml><?xml version="1.0" encoding="utf-8"?>
<Properties xmlns="http://schemas.openxmlformats.org/officeDocument/2006/extended-properties" xmlns:vt="http://schemas.openxmlformats.org/officeDocument/2006/docPropsVTypes">
  <Template>TM10001114[[fn=Gallery]]</Template>
  <TotalTime>6871</TotalTime>
  <Words>2314</Words>
  <Application>Microsoft Office PowerPoint</Application>
  <PresentationFormat>Widescreen</PresentationFormat>
  <Paragraphs>362</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Cambria Math</vt:lpstr>
      <vt:lpstr>Rockwell</vt:lpstr>
      <vt:lpstr>Times New Roman</vt:lpstr>
      <vt:lpstr>Gallery</vt:lpstr>
      <vt:lpstr>Proposal tugas akhir</vt:lpstr>
      <vt:lpstr>SISTEM KONTROL DAN MONITORING REPRODUKSI LALAT Black soldier fly</vt:lpstr>
      <vt:lpstr>ROADMAP PRESENTASI</vt:lpstr>
      <vt:lpstr>LATAR BELAKANG</vt:lpstr>
      <vt:lpstr>LATAR BELAKANG</vt:lpstr>
      <vt:lpstr>LATAR BELAKANG</vt:lpstr>
      <vt:lpstr>TUJUAN</vt:lpstr>
      <vt:lpstr>PERUMUSAN MASALAH</vt:lpstr>
      <vt:lpstr>BATASAN  MASALAH</vt:lpstr>
      <vt:lpstr>TINJAUAN PUSTAKA</vt:lpstr>
      <vt:lpstr>METODOLOGI  PENELITIAN</vt:lpstr>
      <vt:lpstr>PERANCANGAN SISTEM</vt:lpstr>
      <vt:lpstr>PERANCANGAN SISTEM</vt:lpstr>
      <vt:lpstr>PERANCANGAN SISTEM</vt:lpstr>
      <vt:lpstr>PERANCANGAN SISTEM</vt:lpstr>
      <vt:lpstr>PERANCANGAN SISTEM</vt:lpstr>
      <vt:lpstr>PERANCANGAN SISTEM</vt:lpstr>
      <vt:lpstr>PERANCANGAN uji SISTEM</vt:lpstr>
      <vt:lpstr>PERANCANGAN uji SISTEM</vt:lpstr>
      <vt:lpstr>PERANCANGAN uji SISTEM</vt:lpstr>
      <vt:lpstr>PERANCANGAN uji SISTEM</vt:lpstr>
      <vt:lpstr>JADWAL KEGIATAN</vt:lpstr>
      <vt:lpstr>RANCANGAN ANGGARAN BIAYA</vt:lpstr>
      <vt:lpstr>TERIMA KASIH</vt:lpstr>
      <vt:lpstr>MITRA PETERNAK LALAT BSF</vt:lpstr>
      <vt:lpstr>MENGENAL LALAT BLACK SOLDIER FLY</vt:lpstr>
      <vt:lpstr>MENGENAL LALAT BLACK SOLDIER FLY</vt:lpstr>
      <vt:lpstr>MENGENAL LALAT BLACK SOLDIER FLY</vt:lpstr>
      <vt:lpstr>MENGENAL LALAT BLACK SOLDIER FLY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Proposal tugas akhir</dc:title>
  <dc:creator>Bennyjrx SSHMan</dc:creator>
  <cp:lastModifiedBy>Bennyjrx SSHMan</cp:lastModifiedBy>
  <cp:revision>6</cp:revision>
  <dcterms:created xsi:type="dcterms:W3CDTF">2022-10-07T14:51:19Z</dcterms:created>
  <dcterms:modified xsi:type="dcterms:W3CDTF">2022-11-08T16:07:21Z</dcterms:modified>
</cp:coreProperties>
</file>